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79" r:id="rId1"/>
  </p:sldMasterIdLst>
  <p:notesMasterIdLst>
    <p:notesMasterId r:id="rId59"/>
  </p:notesMasterIdLst>
  <p:sldIdLst>
    <p:sldId id="313" r:id="rId2"/>
    <p:sldId id="314" r:id="rId3"/>
    <p:sldId id="315" r:id="rId4"/>
    <p:sldId id="336" r:id="rId5"/>
    <p:sldId id="339" r:id="rId6"/>
    <p:sldId id="327" r:id="rId7"/>
    <p:sldId id="338" r:id="rId8"/>
    <p:sldId id="340" r:id="rId9"/>
    <p:sldId id="354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52" r:id="rId18"/>
    <p:sldId id="353" r:id="rId19"/>
    <p:sldId id="323" r:id="rId20"/>
    <p:sldId id="348" r:id="rId21"/>
    <p:sldId id="349" r:id="rId22"/>
    <p:sldId id="355" r:id="rId23"/>
    <p:sldId id="356" r:id="rId24"/>
    <p:sldId id="357" r:id="rId25"/>
    <p:sldId id="359" r:id="rId26"/>
    <p:sldId id="318" r:id="rId27"/>
    <p:sldId id="256" r:id="rId28"/>
    <p:sldId id="293" r:id="rId29"/>
    <p:sldId id="297" r:id="rId30"/>
    <p:sldId id="299" r:id="rId31"/>
    <p:sldId id="300" r:id="rId32"/>
    <p:sldId id="298" r:id="rId33"/>
    <p:sldId id="294" r:id="rId34"/>
    <p:sldId id="302" r:id="rId35"/>
    <p:sldId id="301" r:id="rId36"/>
    <p:sldId id="304" r:id="rId37"/>
    <p:sldId id="305" r:id="rId38"/>
    <p:sldId id="295" r:id="rId39"/>
    <p:sldId id="306" r:id="rId40"/>
    <p:sldId id="307" r:id="rId41"/>
    <p:sldId id="308" r:id="rId42"/>
    <p:sldId id="312" r:id="rId43"/>
    <p:sldId id="258" r:id="rId44"/>
    <p:sldId id="283" r:id="rId45"/>
    <p:sldId id="259" r:id="rId46"/>
    <p:sldId id="290" r:id="rId47"/>
    <p:sldId id="285" r:id="rId48"/>
    <p:sldId id="286" r:id="rId49"/>
    <p:sldId id="320" r:id="rId50"/>
    <p:sldId id="284" r:id="rId51"/>
    <p:sldId id="358" r:id="rId52"/>
    <p:sldId id="260" r:id="rId53"/>
    <p:sldId id="289" r:id="rId54"/>
    <p:sldId id="291" r:id="rId55"/>
    <p:sldId id="261" r:id="rId56"/>
    <p:sldId id="316" r:id="rId57"/>
    <p:sldId id="317" r:id="rId5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Franklin Gothic Book" panose="020B0503020102020204" pitchFamily="34" charset="0"/>
      <p:regular r:id="rId70"/>
      <p:italic r:id="rId71"/>
    </p:embeddedFont>
    <p:embeddedFont>
      <p:font typeface="GreekC" panose="00000400000000000000" pitchFamily="2" charset="0"/>
      <p:regular r:id="rId72"/>
    </p:embeddedFont>
    <p:embeddedFont>
      <p:font typeface="Mathcad UniMath Prime" panose="02000503020000020003" charset="0"/>
      <p:regular r:id="rId73"/>
      <p:italic r:id="rId74"/>
    </p:embeddedFont>
    <p:embeddedFont>
      <p:font typeface="WP Greek Helve" panose="05000000000000000000" pitchFamily="2" charset="2"/>
      <p:regular r:id="rId75"/>
    </p:embeddedFont>
  </p:embeddedFontLst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00FF"/>
    <a:srgbClr val="996633"/>
    <a:srgbClr val="CB9763"/>
    <a:srgbClr val="FFFFCC"/>
    <a:srgbClr val="C0C0C0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2" autoAdjust="0"/>
    <p:restoredTop sz="93974" autoAdjust="0"/>
  </p:normalViewPr>
  <p:slideViewPr>
    <p:cSldViewPr snapToGrid="0">
      <p:cViewPr varScale="1">
        <p:scale>
          <a:sx n="93" d="100"/>
          <a:sy n="93" d="100"/>
        </p:scale>
        <p:origin x="1026" y="90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178FE-8041-490B-81A5-A2D24FBD166E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D532-25E4-4A84-97A3-9ACCCF0D9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8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9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6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6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1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9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23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8D532-25E4-4A84-97A3-9ACCCF0D9B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B8B1-EDF3-42A0-BCF0-AA0D60512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7F388-BA5B-423C-99A1-6935250B9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BC7F-C11F-4FBD-AB22-1F0713F3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4125F-6779-46F2-ADC1-A2B51DB6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75606-FC68-4B35-B7E0-227D5B49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4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9322-ACEC-4274-841B-27EE066A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C8CFA-74BA-4784-9E4C-C4E049510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9A634-288B-4109-B088-44FAE4DF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D091C-523A-4722-BB3E-F7324909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C4F3-3D4E-4285-99F5-21284510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85409E-8C92-43B2-94AA-727916A7C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9158D-C976-4ED5-8CEB-E4B056BA3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1F06-917A-407E-8A65-52F2C5C9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5A9A-7E6C-41EC-A2E5-54FD01BA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CA46A-A906-489E-853A-0710A1F3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6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>
          <a:gsLst>
            <a:gs pos="0">
              <a:schemeClr val="bg1"/>
            </a:gs>
            <a:gs pos="70000">
              <a:schemeClr val="bg2"/>
            </a:gs>
            <a:gs pos="100000">
              <a:schemeClr val="bg2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68" y="1446963"/>
            <a:ext cx="8164286" cy="49236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530352" indent="0">
              <a:spcBef>
                <a:spcPts val="0"/>
              </a:spcBef>
              <a:spcAft>
                <a:spcPts val="0"/>
              </a:spcAft>
              <a:buNone/>
              <a:defRPr sz="2000" i="0"/>
            </a:lvl2pPr>
            <a:lvl3pPr marL="987552" indent="0">
              <a:spcBef>
                <a:spcPts val="0"/>
              </a:spcBef>
              <a:spcAft>
                <a:spcPts val="0"/>
              </a:spcAft>
              <a:buNone/>
              <a:defRPr sz="1800" i="0"/>
            </a:lvl3pPr>
            <a:lvl4pPr marL="1444752" indent="0">
              <a:spcBef>
                <a:spcPts val="0"/>
              </a:spcBef>
              <a:spcAft>
                <a:spcPts val="0"/>
              </a:spcAft>
              <a:buNone/>
              <a:defRPr sz="1800" i="0"/>
            </a:lvl4pPr>
            <a:lvl5pPr marL="1901952" indent="0">
              <a:spcBef>
                <a:spcPts val="0"/>
              </a:spcBef>
              <a:spcAft>
                <a:spcPts val="0"/>
              </a:spcAft>
              <a:buNone/>
              <a:defRPr sz="16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3693" y="261938"/>
            <a:ext cx="4401160" cy="10747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rgbClr val="008000"/>
                </a:solidFill>
              </a:defRPr>
            </a:lvl1pPr>
            <a:lvl2pPr marL="182880" indent="0">
              <a:lnSpc>
                <a:spcPct val="100000"/>
              </a:lnSpc>
              <a:spcAft>
                <a:spcPts val="0"/>
              </a:spcAft>
              <a:buNone/>
              <a:defRPr sz="2000" b="1" i="0"/>
            </a:lvl2pPr>
            <a:lvl3pPr marL="365760" indent="0">
              <a:lnSpc>
                <a:spcPct val="100000"/>
              </a:lnSpc>
              <a:spcAft>
                <a:spcPts val="0"/>
              </a:spcAft>
              <a:buNone/>
              <a:defRPr sz="2000" b="1"/>
            </a:lvl3pPr>
            <a:lvl4pPr marL="1444752" indent="0">
              <a:buNone/>
              <a:defRPr b="1"/>
            </a:lvl4pPr>
            <a:lvl5pPr marL="1901952" indent="0">
              <a:buNone/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052" y="651470"/>
            <a:ext cx="9144000" cy="64008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50000">
                <a:srgbClr val="00CC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3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gradFill>
          <a:gsLst>
            <a:gs pos="0">
              <a:schemeClr val="bg1"/>
            </a:gs>
            <a:gs pos="7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68" y="1446963"/>
            <a:ext cx="8164286" cy="492369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530352" indent="0">
              <a:spcBef>
                <a:spcPts val="0"/>
              </a:spcBef>
              <a:spcAft>
                <a:spcPts val="0"/>
              </a:spcAft>
              <a:buNone/>
              <a:defRPr sz="2000" i="0"/>
            </a:lvl2pPr>
            <a:lvl3pPr marL="987552" indent="0">
              <a:spcBef>
                <a:spcPts val="0"/>
              </a:spcBef>
              <a:spcAft>
                <a:spcPts val="0"/>
              </a:spcAft>
              <a:buNone/>
              <a:defRPr sz="1800" i="0"/>
            </a:lvl3pPr>
            <a:lvl4pPr marL="1444752" indent="0">
              <a:spcBef>
                <a:spcPts val="0"/>
              </a:spcBef>
              <a:spcAft>
                <a:spcPts val="0"/>
              </a:spcAft>
              <a:buNone/>
              <a:defRPr sz="1800" i="0"/>
            </a:lvl4pPr>
            <a:lvl5pPr marL="1901952" indent="0">
              <a:spcBef>
                <a:spcPts val="0"/>
              </a:spcBef>
              <a:spcAft>
                <a:spcPts val="0"/>
              </a:spcAft>
              <a:buNone/>
              <a:defRPr sz="160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3693" y="261938"/>
            <a:ext cx="4401160" cy="10747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rgbClr val="C00000"/>
                </a:solidFill>
              </a:defRPr>
            </a:lvl1pPr>
            <a:lvl2pPr marL="182880" indent="0">
              <a:lnSpc>
                <a:spcPct val="100000"/>
              </a:lnSpc>
              <a:spcAft>
                <a:spcPts val="0"/>
              </a:spcAft>
              <a:buNone/>
              <a:defRPr sz="2000" b="1" i="0"/>
            </a:lvl2pPr>
            <a:lvl3pPr marL="365760" indent="0">
              <a:lnSpc>
                <a:spcPct val="100000"/>
              </a:lnSpc>
              <a:spcAft>
                <a:spcPts val="0"/>
              </a:spcAft>
              <a:buNone/>
              <a:defRPr sz="2000" b="1"/>
            </a:lvl3pPr>
            <a:lvl4pPr marL="1444752" indent="0">
              <a:buNone/>
              <a:defRPr b="1"/>
            </a:lvl4pPr>
            <a:lvl5pPr marL="1901952" indent="0">
              <a:buNone/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052" y="651470"/>
            <a:ext cx="9144000" cy="73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3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524" y="615460"/>
            <a:ext cx="7200900" cy="79130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68" y="1446963"/>
            <a:ext cx="7425732" cy="49236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53035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8755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444752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901952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412D-89F4-4C03-8E00-6A8A42B94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0194-CE21-490C-A169-1D0640B2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91C87-1940-420B-A3F3-9E38804B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1AB45-DC6E-4967-8CD4-26E2124D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96681-FAA2-4B14-8698-CBBA2A01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0464-BDBA-4789-A028-61B9B1B3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4EA52-E801-460D-8FB6-5D2E2B92E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1BCD0-59F3-436A-BA5F-CA353965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046C-3985-4257-A1C9-39EEC8C1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4AC28-4EC7-4CAB-B6C3-27B740B1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0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26DD-F39B-49F5-A984-84493482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1F1D-9FEA-4B0B-AF06-CCBB3B941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5D64E-4FF8-43E1-8F33-0E20649B9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E0596-98EE-4CAD-A7F6-EB84A745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E1019-AE22-448D-89BA-C0032368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19A9A-5438-4A98-BDCC-BA2C8900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AB4B-B552-4EDD-A43D-35F0162A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74B26-227C-4F4B-9BB3-939215DF0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DFF14-5A49-4D29-95A5-4B623BBCF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26DCE-B071-411E-B89A-A4D440638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0F18E-965B-4E8C-B433-5CCD08F12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3FBFB-31AD-44F9-A158-F4104762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8235B-4977-433B-ACF9-09B6D179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40E93-18A4-4DDB-9F27-2098A59B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0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77FC-08AD-41BE-BEC2-E747D9C9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17596-FEB1-4FCD-9A6F-2586DC94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141BA-57E6-4A12-ACBD-CB30E7C1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0841F-4454-4310-A662-46F894A0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8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B0678-57EE-473B-B8CE-2E4F6188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BA4F9-DCA5-4265-BAB6-AA1E8F88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EAD38-935C-4469-A800-F4064615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8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1C2B-C12C-44E4-B575-A4ECEBBB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1020-DF87-4AEB-A67B-A989271AD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CAF9C-8B9F-4218-92E8-83C01F880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AB2C-2F48-48E3-9629-249408FCA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6A6CE-489F-4775-82D4-79410AE8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E0893-D16B-47F8-A3A6-4176E0DA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5F45-4F71-4717-8A5E-C422A628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DD6B0-BF9E-493B-9F43-A5B430AF1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1CA16-A40D-4E6D-B9EB-6D00E5171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83DA9-2898-4793-BDEC-BD070333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7A189-8C10-4272-9DB2-475344FC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EE30A-37AC-4FE8-8A70-022844FC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277FC-130E-4F3A-845B-4C1AD5AB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10027-800C-41B7-9291-CAC234B9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D48A4-4E00-4AE5-A67B-745E0E23E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C797B-49CF-4F36-843C-0AF38C6EF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7059C-C69A-4845-9CA7-84362A27DA0E}"/>
              </a:ext>
            </a:extLst>
          </p:cNvPr>
          <p:cNvSpPr txBox="1"/>
          <p:nvPr userDrawn="1"/>
        </p:nvSpPr>
        <p:spPr>
          <a:xfrm>
            <a:off x="7883719" y="6611779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sz="1000" i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2020 Jerry Mahun</a:t>
            </a:r>
          </a:p>
        </p:txBody>
      </p:sp>
    </p:spTree>
    <p:extLst>
      <p:ext uri="{BB962C8B-B14F-4D97-AF65-F5344CB8AC3E}">
        <p14:creationId xmlns:p14="http://schemas.microsoft.com/office/powerpoint/2010/main" val="363719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1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8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9.x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0.xml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1.xml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slideLayout" Target="../slideLayouts/slideLayout13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tags" Target="../tags/tag236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tags" Target="../tags/tag235.xml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" Type="http://schemas.openxmlformats.org/officeDocument/2006/relationships/tags" Target="../tags/tag264.xml"/><Relationship Id="rId21" Type="http://schemas.openxmlformats.org/officeDocument/2006/relationships/tags" Target="../tags/tag282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" Type="http://schemas.openxmlformats.org/officeDocument/2006/relationships/tags" Target="../tags/tag290.xml"/><Relationship Id="rId21" Type="http://schemas.openxmlformats.org/officeDocument/2006/relationships/tags" Target="../tags/tag308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29" Type="http://schemas.openxmlformats.org/officeDocument/2006/relationships/tags" Target="../tags/tag316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tags" Target="../tags/tag343.xml"/><Relationship Id="rId3" Type="http://schemas.openxmlformats.org/officeDocument/2006/relationships/tags" Target="../tags/tag320.xml"/><Relationship Id="rId21" Type="http://schemas.openxmlformats.org/officeDocument/2006/relationships/tags" Target="../tags/tag338.xml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tags" Target="../tags/tag342.xml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tags" Target="../tags/tag346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tags" Target="../tags/tag341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28" Type="http://schemas.openxmlformats.org/officeDocument/2006/relationships/tags" Target="../tags/tag345.xml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tags" Target="../tags/tag348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Relationship Id="rId27" Type="http://schemas.openxmlformats.org/officeDocument/2006/relationships/tags" Target="../tags/tag344.xml"/><Relationship Id="rId30" Type="http://schemas.openxmlformats.org/officeDocument/2006/relationships/tags" Target="../tags/tag3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tags" Target="../tags/tag398.xml"/><Relationship Id="rId3" Type="http://schemas.openxmlformats.org/officeDocument/2006/relationships/tags" Target="../tags/tag375.xml"/><Relationship Id="rId21" Type="http://schemas.openxmlformats.org/officeDocument/2006/relationships/tags" Target="../tags/tag393.xml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tags" Target="../tags/tag397.xml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tags" Target="../tags/tag392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tags" Target="../tags/tag396.xml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tags" Target="../tags/tag395.xml"/><Relationship Id="rId28" Type="http://schemas.openxmlformats.org/officeDocument/2006/relationships/tags" Target="../tags/tag400.xml"/><Relationship Id="rId10" Type="http://schemas.openxmlformats.org/officeDocument/2006/relationships/tags" Target="../tags/tag382.xml"/><Relationship Id="rId19" Type="http://schemas.openxmlformats.org/officeDocument/2006/relationships/tags" Target="../tags/tag391.xml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tags" Target="../tags/tag394.xml"/><Relationship Id="rId27" Type="http://schemas.openxmlformats.org/officeDocument/2006/relationships/tags" Target="../tags/tag3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" Type="http://schemas.openxmlformats.org/officeDocument/2006/relationships/tags" Target="../tags/tag432.xml"/><Relationship Id="rId21" Type="http://schemas.openxmlformats.org/officeDocument/2006/relationships/tags" Target="../tags/tag450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67.xml"/><Relationship Id="rId13" Type="http://schemas.openxmlformats.org/officeDocument/2006/relationships/tags" Target="../tags/tag472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" Type="http://schemas.openxmlformats.org/officeDocument/2006/relationships/tags" Target="../tags/tag462.xml"/><Relationship Id="rId21" Type="http://schemas.openxmlformats.org/officeDocument/2006/relationships/tags" Target="../tags/tag480.xml"/><Relationship Id="rId7" Type="http://schemas.openxmlformats.org/officeDocument/2006/relationships/tags" Target="../tags/tag466.xml"/><Relationship Id="rId12" Type="http://schemas.openxmlformats.org/officeDocument/2006/relationships/tags" Target="../tags/tag471.xml"/><Relationship Id="rId17" Type="http://schemas.openxmlformats.org/officeDocument/2006/relationships/tags" Target="../tags/tag476.xml"/><Relationship Id="rId25" Type="http://schemas.openxmlformats.org/officeDocument/2006/relationships/tags" Target="../tags/tag484.xml"/><Relationship Id="rId2" Type="http://schemas.openxmlformats.org/officeDocument/2006/relationships/tags" Target="../tags/tag461.xml"/><Relationship Id="rId16" Type="http://schemas.openxmlformats.org/officeDocument/2006/relationships/tags" Target="../tags/tag475.xml"/><Relationship Id="rId20" Type="http://schemas.openxmlformats.org/officeDocument/2006/relationships/tags" Target="../tags/tag479.xml"/><Relationship Id="rId29" Type="http://schemas.openxmlformats.org/officeDocument/2006/relationships/tags" Target="../tags/tag488.xml"/><Relationship Id="rId1" Type="http://schemas.openxmlformats.org/officeDocument/2006/relationships/tags" Target="../tags/tag460.xml"/><Relationship Id="rId6" Type="http://schemas.openxmlformats.org/officeDocument/2006/relationships/tags" Target="../tags/tag465.xml"/><Relationship Id="rId11" Type="http://schemas.openxmlformats.org/officeDocument/2006/relationships/tags" Target="../tags/tag470.xml"/><Relationship Id="rId24" Type="http://schemas.openxmlformats.org/officeDocument/2006/relationships/tags" Target="../tags/tag483.xml"/><Relationship Id="rId5" Type="http://schemas.openxmlformats.org/officeDocument/2006/relationships/tags" Target="../tags/tag464.xml"/><Relationship Id="rId15" Type="http://schemas.openxmlformats.org/officeDocument/2006/relationships/tags" Target="../tags/tag474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10" Type="http://schemas.openxmlformats.org/officeDocument/2006/relationships/tags" Target="../tags/tag469.xml"/><Relationship Id="rId19" Type="http://schemas.openxmlformats.org/officeDocument/2006/relationships/tags" Target="../tags/tag478.xml"/><Relationship Id="rId31" Type="http://schemas.openxmlformats.org/officeDocument/2006/relationships/slideLayout" Target="../slideLayouts/slideLayout13.xml"/><Relationship Id="rId4" Type="http://schemas.openxmlformats.org/officeDocument/2006/relationships/tags" Target="../tags/tag463.xml"/><Relationship Id="rId9" Type="http://schemas.openxmlformats.org/officeDocument/2006/relationships/tags" Target="../tags/tag468.xml"/><Relationship Id="rId14" Type="http://schemas.openxmlformats.org/officeDocument/2006/relationships/tags" Target="../tags/tag473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tags" Target="../tags/tag489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515.xml"/><Relationship Id="rId117" Type="http://schemas.openxmlformats.org/officeDocument/2006/relationships/tags" Target="../tags/tag606.xml"/><Relationship Id="rId21" Type="http://schemas.openxmlformats.org/officeDocument/2006/relationships/tags" Target="../tags/tag510.xml"/><Relationship Id="rId42" Type="http://schemas.openxmlformats.org/officeDocument/2006/relationships/tags" Target="../tags/tag531.xml"/><Relationship Id="rId47" Type="http://schemas.openxmlformats.org/officeDocument/2006/relationships/tags" Target="../tags/tag536.xml"/><Relationship Id="rId63" Type="http://schemas.openxmlformats.org/officeDocument/2006/relationships/tags" Target="../tags/tag552.xml"/><Relationship Id="rId68" Type="http://schemas.openxmlformats.org/officeDocument/2006/relationships/tags" Target="../tags/tag557.xml"/><Relationship Id="rId84" Type="http://schemas.openxmlformats.org/officeDocument/2006/relationships/tags" Target="../tags/tag573.xml"/><Relationship Id="rId89" Type="http://schemas.openxmlformats.org/officeDocument/2006/relationships/tags" Target="../tags/tag578.xml"/><Relationship Id="rId112" Type="http://schemas.openxmlformats.org/officeDocument/2006/relationships/tags" Target="../tags/tag601.xml"/><Relationship Id="rId133" Type="http://schemas.openxmlformats.org/officeDocument/2006/relationships/tags" Target="../tags/tag622.xml"/><Relationship Id="rId138" Type="http://schemas.openxmlformats.org/officeDocument/2006/relationships/tags" Target="../tags/tag627.xml"/><Relationship Id="rId16" Type="http://schemas.openxmlformats.org/officeDocument/2006/relationships/tags" Target="../tags/tag505.xml"/><Relationship Id="rId107" Type="http://schemas.openxmlformats.org/officeDocument/2006/relationships/tags" Target="../tags/tag596.xml"/><Relationship Id="rId11" Type="http://schemas.openxmlformats.org/officeDocument/2006/relationships/tags" Target="../tags/tag500.xml"/><Relationship Id="rId32" Type="http://schemas.openxmlformats.org/officeDocument/2006/relationships/tags" Target="../tags/tag521.xml"/><Relationship Id="rId37" Type="http://schemas.openxmlformats.org/officeDocument/2006/relationships/tags" Target="../tags/tag526.xml"/><Relationship Id="rId53" Type="http://schemas.openxmlformats.org/officeDocument/2006/relationships/tags" Target="../tags/tag542.xml"/><Relationship Id="rId58" Type="http://schemas.openxmlformats.org/officeDocument/2006/relationships/tags" Target="../tags/tag547.xml"/><Relationship Id="rId74" Type="http://schemas.openxmlformats.org/officeDocument/2006/relationships/tags" Target="../tags/tag563.xml"/><Relationship Id="rId79" Type="http://schemas.openxmlformats.org/officeDocument/2006/relationships/tags" Target="../tags/tag568.xml"/><Relationship Id="rId102" Type="http://schemas.openxmlformats.org/officeDocument/2006/relationships/tags" Target="../tags/tag591.xml"/><Relationship Id="rId123" Type="http://schemas.openxmlformats.org/officeDocument/2006/relationships/tags" Target="../tags/tag612.xml"/><Relationship Id="rId128" Type="http://schemas.openxmlformats.org/officeDocument/2006/relationships/tags" Target="../tags/tag617.xml"/><Relationship Id="rId5" Type="http://schemas.openxmlformats.org/officeDocument/2006/relationships/tags" Target="../tags/tag494.xml"/><Relationship Id="rId90" Type="http://schemas.openxmlformats.org/officeDocument/2006/relationships/tags" Target="../tags/tag579.xml"/><Relationship Id="rId95" Type="http://schemas.openxmlformats.org/officeDocument/2006/relationships/tags" Target="../tags/tag584.xml"/><Relationship Id="rId22" Type="http://schemas.openxmlformats.org/officeDocument/2006/relationships/tags" Target="../tags/tag511.xml"/><Relationship Id="rId27" Type="http://schemas.openxmlformats.org/officeDocument/2006/relationships/tags" Target="../tags/tag516.xml"/><Relationship Id="rId43" Type="http://schemas.openxmlformats.org/officeDocument/2006/relationships/tags" Target="../tags/tag532.xml"/><Relationship Id="rId48" Type="http://schemas.openxmlformats.org/officeDocument/2006/relationships/tags" Target="../tags/tag537.xml"/><Relationship Id="rId64" Type="http://schemas.openxmlformats.org/officeDocument/2006/relationships/tags" Target="../tags/tag553.xml"/><Relationship Id="rId69" Type="http://schemas.openxmlformats.org/officeDocument/2006/relationships/tags" Target="../tags/tag558.xml"/><Relationship Id="rId113" Type="http://schemas.openxmlformats.org/officeDocument/2006/relationships/tags" Target="../tags/tag602.xml"/><Relationship Id="rId118" Type="http://schemas.openxmlformats.org/officeDocument/2006/relationships/tags" Target="../tags/tag607.xml"/><Relationship Id="rId134" Type="http://schemas.openxmlformats.org/officeDocument/2006/relationships/tags" Target="../tags/tag623.xml"/><Relationship Id="rId139" Type="http://schemas.openxmlformats.org/officeDocument/2006/relationships/tags" Target="../tags/tag628.xml"/><Relationship Id="rId8" Type="http://schemas.openxmlformats.org/officeDocument/2006/relationships/tags" Target="../tags/tag497.xml"/><Relationship Id="rId51" Type="http://schemas.openxmlformats.org/officeDocument/2006/relationships/tags" Target="../tags/tag540.xml"/><Relationship Id="rId72" Type="http://schemas.openxmlformats.org/officeDocument/2006/relationships/tags" Target="../tags/tag561.xml"/><Relationship Id="rId80" Type="http://schemas.openxmlformats.org/officeDocument/2006/relationships/tags" Target="../tags/tag569.xml"/><Relationship Id="rId85" Type="http://schemas.openxmlformats.org/officeDocument/2006/relationships/tags" Target="../tags/tag574.xml"/><Relationship Id="rId93" Type="http://schemas.openxmlformats.org/officeDocument/2006/relationships/tags" Target="../tags/tag582.xml"/><Relationship Id="rId98" Type="http://schemas.openxmlformats.org/officeDocument/2006/relationships/tags" Target="../tags/tag587.xml"/><Relationship Id="rId121" Type="http://schemas.openxmlformats.org/officeDocument/2006/relationships/tags" Target="../tags/tag610.xml"/><Relationship Id="rId3" Type="http://schemas.openxmlformats.org/officeDocument/2006/relationships/tags" Target="../tags/tag492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tags" Target="../tags/tag514.xml"/><Relationship Id="rId33" Type="http://schemas.openxmlformats.org/officeDocument/2006/relationships/tags" Target="../tags/tag522.xml"/><Relationship Id="rId38" Type="http://schemas.openxmlformats.org/officeDocument/2006/relationships/tags" Target="../tags/tag527.xml"/><Relationship Id="rId46" Type="http://schemas.openxmlformats.org/officeDocument/2006/relationships/tags" Target="../tags/tag535.xml"/><Relationship Id="rId59" Type="http://schemas.openxmlformats.org/officeDocument/2006/relationships/tags" Target="../tags/tag548.xml"/><Relationship Id="rId67" Type="http://schemas.openxmlformats.org/officeDocument/2006/relationships/tags" Target="../tags/tag556.xml"/><Relationship Id="rId103" Type="http://schemas.openxmlformats.org/officeDocument/2006/relationships/tags" Target="../tags/tag592.xml"/><Relationship Id="rId108" Type="http://schemas.openxmlformats.org/officeDocument/2006/relationships/tags" Target="../tags/tag597.xml"/><Relationship Id="rId116" Type="http://schemas.openxmlformats.org/officeDocument/2006/relationships/tags" Target="../tags/tag605.xml"/><Relationship Id="rId124" Type="http://schemas.openxmlformats.org/officeDocument/2006/relationships/tags" Target="../tags/tag613.xml"/><Relationship Id="rId129" Type="http://schemas.openxmlformats.org/officeDocument/2006/relationships/tags" Target="../tags/tag618.xml"/><Relationship Id="rId137" Type="http://schemas.openxmlformats.org/officeDocument/2006/relationships/tags" Target="../tags/tag626.xml"/><Relationship Id="rId20" Type="http://schemas.openxmlformats.org/officeDocument/2006/relationships/tags" Target="../tags/tag509.xml"/><Relationship Id="rId41" Type="http://schemas.openxmlformats.org/officeDocument/2006/relationships/tags" Target="../tags/tag530.xml"/><Relationship Id="rId54" Type="http://schemas.openxmlformats.org/officeDocument/2006/relationships/tags" Target="../tags/tag543.xml"/><Relationship Id="rId62" Type="http://schemas.openxmlformats.org/officeDocument/2006/relationships/tags" Target="../tags/tag551.xml"/><Relationship Id="rId70" Type="http://schemas.openxmlformats.org/officeDocument/2006/relationships/tags" Target="../tags/tag559.xml"/><Relationship Id="rId75" Type="http://schemas.openxmlformats.org/officeDocument/2006/relationships/tags" Target="../tags/tag564.xml"/><Relationship Id="rId83" Type="http://schemas.openxmlformats.org/officeDocument/2006/relationships/tags" Target="../tags/tag572.xml"/><Relationship Id="rId88" Type="http://schemas.openxmlformats.org/officeDocument/2006/relationships/tags" Target="../tags/tag577.xml"/><Relationship Id="rId91" Type="http://schemas.openxmlformats.org/officeDocument/2006/relationships/tags" Target="../tags/tag580.xml"/><Relationship Id="rId96" Type="http://schemas.openxmlformats.org/officeDocument/2006/relationships/tags" Target="../tags/tag585.xml"/><Relationship Id="rId111" Type="http://schemas.openxmlformats.org/officeDocument/2006/relationships/tags" Target="../tags/tag600.xml"/><Relationship Id="rId132" Type="http://schemas.openxmlformats.org/officeDocument/2006/relationships/tags" Target="../tags/tag621.xml"/><Relationship Id="rId140" Type="http://schemas.openxmlformats.org/officeDocument/2006/relationships/slideLayout" Target="../slideLayouts/slideLayout13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5" Type="http://schemas.openxmlformats.org/officeDocument/2006/relationships/tags" Target="../tags/tag504.xml"/><Relationship Id="rId23" Type="http://schemas.openxmlformats.org/officeDocument/2006/relationships/tags" Target="../tags/tag512.xml"/><Relationship Id="rId28" Type="http://schemas.openxmlformats.org/officeDocument/2006/relationships/tags" Target="../tags/tag517.xml"/><Relationship Id="rId36" Type="http://schemas.openxmlformats.org/officeDocument/2006/relationships/tags" Target="../tags/tag525.xml"/><Relationship Id="rId49" Type="http://schemas.openxmlformats.org/officeDocument/2006/relationships/tags" Target="../tags/tag538.xml"/><Relationship Id="rId57" Type="http://schemas.openxmlformats.org/officeDocument/2006/relationships/tags" Target="../tags/tag546.xml"/><Relationship Id="rId106" Type="http://schemas.openxmlformats.org/officeDocument/2006/relationships/tags" Target="../tags/tag595.xml"/><Relationship Id="rId114" Type="http://schemas.openxmlformats.org/officeDocument/2006/relationships/tags" Target="../tags/tag603.xml"/><Relationship Id="rId119" Type="http://schemas.openxmlformats.org/officeDocument/2006/relationships/tags" Target="../tags/tag608.xml"/><Relationship Id="rId127" Type="http://schemas.openxmlformats.org/officeDocument/2006/relationships/tags" Target="../tags/tag616.xml"/><Relationship Id="rId10" Type="http://schemas.openxmlformats.org/officeDocument/2006/relationships/tags" Target="../tags/tag499.xml"/><Relationship Id="rId31" Type="http://schemas.openxmlformats.org/officeDocument/2006/relationships/tags" Target="../tags/tag520.xml"/><Relationship Id="rId44" Type="http://schemas.openxmlformats.org/officeDocument/2006/relationships/tags" Target="../tags/tag533.xml"/><Relationship Id="rId52" Type="http://schemas.openxmlformats.org/officeDocument/2006/relationships/tags" Target="../tags/tag541.xml"/><Relationship Id="rId60" Type="http://schemas.openxmlformats.org/officeDocument/2006/relationships/tags" Target="../tags/tag549.xml"/><Relationship Id="rId65" Type="http://schemas.openxmlformats.org/officeDocument/2006/relationships/tags" Target="../tags/tag554.xml"/><Relationship Id="rId73" Type="http://schemas.openxmlformats.org/officeDocument/2006/relationships/tags" Target="../tags/tag562.xml"/><Relationship Id="rId78" Type="http://schemas.openxmlformats.org/officeDocument/2006/relationships/tags" Target="../tags/tag567.xml"/><Relationship Id="rId81" Type="http://schemas.openxmlformats.org/officeDocument/2006/relationships/tags" Target="../tags/tag570.xml"/><Relationship Id="rId86" Type="http://schemas.openxmlformats.org/officeDocument/2006/relationships/tags" Target="../tags/tag575.xml"/><Relationship Id="rId94" Type="http://schemas.openxmlformats.org/officeDocument/2006/relationships/tags" Target="../tags/tag583.xml"/><Relationship Id="rId99" Type="http://schemas.openxmlformats.org/officeDocument/2006/relationships/tags" Target="../tags/tag588.xml"/><Relationship Id="rId101" Type="http://schemas.openxmlformats.org/officeDocument/2006/relationships/tags" Target="../tags/tag590.xml"/><Relationship Id="rId122" Type="http://schemas.openxmlformats.org/officeDocument/2006/relationships/tags" Target="../tags/tag611.xml"/><Relationship Id="rId130" Type="http://schemas.openxmlformats.org/officeDocument/2006/relationships/tags" Target="../tags/tag619.xml"/><Relationship Id="rId135" Type="http://schemas.openxmlformats.org/officeDocument/2006/relationships/tags" Target="../tags/tag624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39" Type="http://schemas.openxmlformats.org/officeDocument/2006/relationships/tags" Target="../tags/tag528.xml"/><Relationship Id="rId109" Type="http://schemas.openxmlformats.org/officeDocument/2006/relationships/tags" Target="../tags/tag598.xml"/><Relationship Id="rId34" Type="http://schemas.openxmlformats.org/officeDocument/2006/relationships/tags" Target="../tags/tag523.xml"/><Relationship Id="rId50" Type="http://schemas.openxmlformats.org/officeDocument/2006/relationships/tags" Target="../tags/tag539.xml"/><Relationship Id="rId55" Type="http://schemas.openxmlformats.org/officeDocument/2006/relationships/tags" Target="../tags/tag544.xml"/><Relationship Id="rId76" Type="http://schemas.openxmlformats.org/officeDocument/2006/relationships/tags" Target="../tags/tag565.xml"/><Relationship Id="rId97" Type="http://schemas.openxmlformats.org/officeDocument/2006/relationships/tags" Target="../tags/tag586.xml"/><Relationship Id="rId104" Type="http://schemas.openxmlformats.org/officeDocument/2006/relationships/tags" Target="../tags/tag593.xml"/><Relationship Id="rId120" Type="http://schemas.openxmlformats.org/officeDocument/2006/relationships/tags" Target="../tags/tag609.xml"/><Relationship Id="rId125" Type="http://schemas.openxmlformats.org/officeDocument/2006/relationships/tags" Target="../tags/tag614.xml"/><Relationship Id="rId7" Type="http://schemas.openxmlformats.org/officeDocument/2006/relationships/tags" Target="../tags/tag496.xml"/><Relationship Id="rId71" Type="http://schemas.openxmlformats.org/officeDocument/2006/relationships/tags" Target="../tags/tag560.xml"/><Relationship Id="rId92" Type="http://schemas.openxmlformats.org/officeDocument/2006/relationships/tags" Target="../tags/tag581.xml"/><Relationship Id="rId2" Type="http://schemas.openxmlformats.org/officeDocument/2006/relationships/tags" Target="../tags/tag491.xml"/><Relationship Id="rId29" Type="http://schemas.openxmlformats.org/officeDocument/2006/relationships/tags" Target="../tags/tag518.xml"/><Relationship Id="rId24" Type="http://schemas.openxmlformats.org/officeDocument/2006/relationships/tags" Target="../tags/tag513.xml"/><Relationship Id="rId40" Type="http://schemas.openxmlformats.org/officeDocument/2006/relationships/tags" Target="../tags/tag529.xml"/><Relationship Id="rId45" Type="http://schemas.openxmlformats.org/officeDocument/2006/relationships/tags" Target="../tags/tag534.xml"/><Relationship Id="rId66" Type="http://schemas.openxmlformats.org/officeDocument/2006/relationships/tags" Target="../tags/tag555.xml"/><Relationship Id="rId87" Type="http://schemas.openxmlformats.org/officeDocument/2006/relationships/tags" Target="../tags/tag576.xml"/><Relationship Id="rId110" Type="http://schemas.openxmlformats.org/officeDocument/2006/relationships/tags" Target="../tags/tag599.xml"/><Relationship Id="rId115" Type="http://schemas.openxmlformats.org/officeDocument/2006/relationships/tags" Target="../tags/tag604.xml"/><Relationship Id="rId131" Type="http://schemas.openxmlformats.org/officeDocument/2006/relationships/tags" Target="../tags/tag620.xml"/><Relationship Id="rId136" Type="http://schemas.openxmlformats.org/officeDocument/2006/relationships/tags" Target="../tags/tag625.xml"/><Relationship Id="rId61" Type="http://schemas.openxmlformats.org/officeDocument/2006/relationships/tags" Target="../tags/tag550.xml"/><Relationship Id="rId82" Type="http://schemas.openxmlformats.org/officeDocument/2006/relationships/tags" Target="../tags/tag571.xml"/><Relationship Id="rId19" Type="http://schemas.openxmlformats.org/officeDocument/2006/relationships/tags" Target="../tags/tag508.xml"/><Relationship Id="rId14" Type="http://schemas.openxmlformats.org/officeDocument/2006/relationships/tags" Target="../tags/tag503.xml"/><Relationship Id="rId30" Type="http://schemas.openxmlformats.org/officeDocument/2006/relationships/tags" Target="../tags/tag519.xml"/><Relationship Id="rId35" Type="http://schemas.openxmlformats.org/officeDocument/2006/relationships/tags" Target="../tags/tag524.xml"/><Relationship Id="rId56" Type="http://schemas.openxmlformats.org/officeDocument/2006/relationships/tags" Target="../tags/tag545.xml"/><Relationship Id="rId77" Type="http://schemas.openxmlformats.org/officeDocument/2006/relationships/tags" Target="../tags/tag566.xml"/><Relationship Id="rId100" Type="http://schemas.openxmlformats.org/officeDocument/2006/relationships/tags" Target="../tags/tag589.xml"/><Relationship Id="rId105" Type="http://schemas.openxmlformats.org/officeDocument/2006/relationships/tags" Target="../tags/tag594.xml"/><Relationship Id="rId126" Type="http://schemas.openxmlformats.org/officeDocument/2006/relationships/tags" Target="../tags/tag615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tags" Target="../tags/tag654.xml"/><Relationship Id="rId39" Type="http://schemas.openxmlformats.org/officeDocument/2006/relationships/tags" Target="../tags/tag667.xml"/><Relationship Id="rId21" Type="http://schemas.openxmlformats.org/officeDocument/2006/relationships/tags" Target="../tags/tag649.xml"/><Relationship Id="rId34" Type="http://schemas.openxmlformats.org/officeDocument/2006/relationships/tags" Target="../tags/tag662.xml"/><Relationship Id="rId42" Type="http://schemas.openxmlformats.org/officeDocument/2006/relationships/tags" Target="../tags/tag670.xml"/><Relationship Id="rId47" Type="http://schemas.openxmlformats.org/officeDocument/2006/relationships/tags" Target="../tags/tag675.xml"/><Relationship Id="rId50" Type="http://schemas.openxmlformats.org/officeDocument/2006/relationships/tags" Target="../tags/tag678.xml"/><Relationship Id="rId55" Type="http://schemas.openxmlformats.org/officeDocument/2006/relationships/tags" Target="../tags/tag683.xml"/><Relationship Id="rId63" Type="http://schemas.openxmlformats.org/officeDocument/2006/relationships/tags" Target="../tags/tag691.xml"/><Relationship Id="rId68" Type="http://schemas.openxmlformats.org/officeDocument/2006/relationships/tags" Target="../tags/tag696.xml"/><Relationship Id="rId76" Type="http://schemas.openxmlformats.org/officeDocument/2006/relationships/tags" Target="../tags/tag704.xml"/><Relationship Id="rId7" Type="http://schemas.openxmlformats.org/officeDocument/2006/relationships/tags" Target="../tags/tag635.xml"/><Relationship Id="rId71" Type="http://schemas.openxmlformats.org/officeDocument/2006/relationships/tags" Target="../tags/tag699.xml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9" Type="http://schemas.openxmlformats.org/officeDocument/2006/relationships/tags" Target="../tags/tag657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32" Type="http://schemas.openxmlformats.org/officeDocument/2006/relationships/tags" Target="../tags/tag660.xml"/><Relationship Id="rId37" Type="http://schemas.openxmlformats.org/officeDocument/2006/relationships/tags" Target="../tags/tag665.xml"/><Relationship Id="rId40" Type="http://schemas.openxmlformats.org/officeDocument/2006/relationships/tags" Target="../tags/tag668.xml"/><Relationship Id="rId45" Type="http://schemas.openxmlformats.org/officeDocument/2006/relationships/tags" Target="../tags/tag673.xml"/><Relationship Id="rId53" Type="http://schemas.openxmlformats.org/officeDocument/2006/relationships/tags" Target="../tags/tag681.xml"/><Relationship Id="rId58" Type="http://schemas.openxmlformats.org/officeDocument/2006/relationships/tags" Target="../tags/tag686.xml"/><Relationship Id="rId66" Type="http://schemas.openxmlformats.org/officeDocument/2006/relationships/tags" Target="../tags/tag694.xml"/><Relationship Id="rId74" Type="http://schemas.openxmlformats.org/officeDocument/2006/relationships/tags" Target="../tags/tag702.xml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tags" Target="../tags/tag656.xml"/><Relationship Id="rId36" Type="http://schemas.openxmlformats.org/officeDocument/2006/relationships/tags" Target="../tags/tag664.xml"/><Relationship Id="rId49" Type="http://schemas.openxmlformats.org/officeDocument/2006/relationships/tags" Target="../tags/tag677.xml"/><Relationship Id="rId57" Type="http://schemas.openxmlformats.org/officeDocument/2006/relationships/tags" Target="../tags/tag685.xml"/><Relationship Id="rId61" Type="http://schemas.openxmlformats.org/officeDocument/2006/relationships/tags" Target="../tags/tag689.xml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tags" Target="../tags/tag659.xml"/><Relationship Id="rId44" Type="http://schemas.openxmlformats.org/officeDocument/2006/relationships/tags" Target="../tags/tag672.xml"/><Relationship Id="rId52" Type="http://schemas.openxmlformats.org/officeDocument/2006/relationships/tags" Target="../tags/tag680.xml"/><Relationship Id="rId60" Type="http://schemas.openxmlformats.org/officeDocument/2006/relationships/tags" Target="../tags/tag688.xml"/><Relationship Id="rId65" Type="http://schemas.openxmlformats.org/officeDocument/2006/relationships/tags" Target="../tags/tag693.xml"/><Relationship Id="rId73" Type="http://schemas.openxmlformats.org/officeDocument/2006/relationships/tags" Target="../tags/tag701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Relationship Id="rId30" Type="http://schemas.openxmlformats.org/officeDocument/2006/relationships/tags" Target="../tags/tag658.xml"/><Relationship Id="rId35" Type="http://schemas.openxmlformats.org/officeDocument/2006/relationships/tags" Target="../tags/tag663.xml"/><Relationship Id="rId43" Type="http://schemas.openxmlformats.org/officeDocument/2006/relationships/tags" Target="../tags/tag671.xml"/><Relationship Id="rId48" Type="http://schemas.openxmlformats.org/officeDocument/2006/relationships/tags" Target="../tags/tag676.xml"/><Relationship Id="rId56" Type="http://schemas.openxmlformats.org/officeDocument/2006/relationships/tags" Target="../tags/tag684.xml"/><Relationship Id="rId64" Type="http://schemas.openxmlformats.org/officeDocument/2006/relationships/tags" Target="../tags/tag692.xml"/><Relationship Id="rId69" Type="http://schemas.openxmlformats.org/officeDocument/2006/relationships/tags" Target="../tags/tag697.xml"/><Relationship Id="rId77" Type="http://schemas.openxmlformats.org/officeDocument/2006/relationships/slideLayout" Target="../slideLayouts/slideLayout13.xml"/><Relationship Id="rId8" Type="http://schemas.openxmlformats.org/officeDocument/2006/relationships/tags" Target="../tags/tag636.xml"/><Relationship Id="rId51" Type="http://schemas.openxmlformats.org/officeDocument/2006/relationships/tags" Target="../tags/tag679.xml"/><Relationship Id="rId72" Type="http://schemas.openxmlformats.org/officeDocument/2006/relationships/tags" Target="../tags/tag700.xml"/><Relationship Id="rId3" Type="http://schemas.openxmlformats.org/officeDocument/2006/relationships/tags" Target="../tags/tag631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33" Type="http://schemas.openxmlformats.org/officeDocument/2006/relationships/tags" Target="../tags/tag661.xml"/><Relationship Id="rId38" Type="http://schemas.openxmlformats.org/officeDocument/2006/relationships/tags" Target="../tags/tag666.xml"/><Relationship Id="rId46" Type="http://schemas.openxmlformats.org/officeDocument/2006/relationships/tags" Target="../tags/tag674.xml"/><Relationship Id="rId59" Type="http://schemas.openxmlformats.org/officeDocument/2006/relationships/tags" Target="../tags/tag687.xml"/><Relationship Id="rId67" Type="http://schemas.openxmlformats.org/officeDocument/2006/relationships/tags" Target="../tags/tag695.xml"/><Relationship Id="rId20" Type="http://schemas.openxmlformats.org/officeDocument/2006/relationships/tags" Target="../tags/tag648.xml"/><Relationship Id="rId41" Type="http://schemas.openxmlformats.org/officeDocument/2006/relationships/tags" Target="../tags/tag669.xml"/><Relationship Id="rId54" Type="http://schemas.openxmlformats.org/officeDocument/2006/relationships/tags" Target="../tags/tag682.xml"/><Relationship Id="rId62" Type="http://schemas.openxmlformats.org/officeDocument/2006/relationships/tags" Target="../tags/tag690.xml"/><Relationship Id="rId70" Type="http://schemas.openxmlformats.org/officeDocument/2006/relationships/tags" Target="../tags/tag698.xml"/><Relationship Id="rId75" Type="http://schemas.openxmlformats.org/officeDocument/2006/relationships/tags" Target="../tags/tag703.xml"/><Relationship Id="rId1" Type="http://schemas.openxmlformats.org/officeDocument/2006/relationships/tags" Target="../tags/tag629.xml"/><Relationship Id="rId6" Type="http://schemas.openxmlformats.org/officeDocument/2006/relationships/tags" Target="../tags/tag6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05.xml"/><Relationship Id="rId4" Type="http://schemas.openxmlformats.org/officeDocument/2006/relationships/image" Target="../media/image8.wmf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718.xml"/><Relationship Id="rId18" Type="http://schemas.openxmlformats.org/officeDocument/2006/relationships/tags" Target="../tags/tag723.xml"/><Relationship Id="rId26" Type="http://schemas.openxmlformats.org/officeDocument/2006/relationships/tags" Target="../tags/tag731.xml"/><Relationship Id="rId39" Type="http://schemas.openxmlformats.org/officeDocument/2006/relationships/tags" Target="../tags/tag744.xml"/><Relationship Id="rId21" Type="http://schemas.openxmlformats.org/officeDocument/2006/relationships/tags" Target="../tags/tag726.xml"/><Relationship Id="rId34" Type="http://schemas.openxmlformats.org/officeDocument/2006/relationships/tags" Target="../tags/tag739.xml"/><Relationship Id="rId42" Type="http://schemas.openxmlformats.org/officeDocument/2006/relationships/tags" Target="../tags/tag747.xml"/><Relationship Id="rId47" Type="http://schemas.openxmlformats.org/officeDocument/2006/relationships/tags" Target="../tags/tag752.xml"/><Relationship Id="rId50" Type="http://schemas.openxmlformats.org/officeDocument/2006/relationships/tags" Target="../tags/tag755.xml"/><Relationship Id="rId55" Type="http://schemas.openxmlformats.org/officeDocument/2006/relationships/tags" Target="../tags/tag760.xml"/><Relationship Id="rId63" Type="http://schemas.openxmlformats.org/officeDocument/2006/relationships/tags" Target="../tags/tag768.xml"/><Relationship Id="rId68" Type="http://schemas.openxmlformats.org/officeDocument/2006/relationships/tags" Target="../tags/tag773.xml"/><Relationship Id="rId76" Type="http://schemas.openxmlformats.org/officeDocument/2006/relationships/tags" Target="../tags/tag781.xml"/><Relationship Id="rId84" Type="http://schemas.openxmlformats.org/officeDocument/2006/relationships/tags" Target="../tags/tag789.xml"/><Relationship Id="rId89" Type="http://schemas.openxmlformats.org/officeDocument/2006/relationships/tags" Target="../tags/tag794.xml"/><Relationship Id="rId7" Type="http://schemas.openxmlformats.org/officeDocument/2006/relationships/tags" Target="../tags/tag712.xml"/><Relationship Id="rId71" Type="http://schemas.openxmlformats.org/officeDocument/2006/relationships/tags" Target="../tags/tag776.xml"/><Relationship Id="rId2" Type="http://schemas.openxmlformats.org/officeDocument/2006/relationships/tags" Target="../tags/tag707.xml"/><Relationship Id="rId16" Type="http://schemas.openxmlformats.org/officeDocument/2006/relationships/tags" Target="../tags/tag721.xml"/><Relationship Id="rId29" Type="http://schemas.openxmlformats.org/officeDocument/2006/relationships/tags" Target="../tags/tag734.xml"/><Relationship Id="rId11" Type="http://schemas.openxmlformats.org/officeDocument/2006/relationships/tags" Target="../tags/tag716.xml"/><Relationship Id="rId24" Type="http://schemas.openxmlformats.org/officeDocument/2006/relationships/tags" Target="../tags/tag729.xml"/><Relationship Id="rId32" Type="http://schemas.openxmlformats.org/officeDocument/2006/relationships/tags" Target="../tags/tag737.xml"/><Relationship Id="rId37" Type="http://schemas.openxmlformats.org/officeDocument/2006/relationships/tags" Target="../tags/tag742.xml"/><Relationship Id="rId40" Type="http://schemas.openxmlformats.org/officeDocument/2006/relationships/tags" Target="../tags/tag745.xml"/><Relationship Id="rId45" Type="http://schemas.openxmlformats.org/officeDocument/2006/relationships/tags" Target="../tags/tag750.xml"/><Relationship Id="rId53" Type="http://schemas.openxmlformats.org/officeDocument/2006/relationships/tags" Target="../tags/tag758.xml"/><Relationship Id="rId58" Type="http://schemas.openxmlformats.org/officeDocument/2006/relationships/tags" Target="../tags/tag763.xml"/><Relationship Id="rId66" Type="http://schemas.openxmlformats.org/officeDocument/2006/relationships/tags" Target="../tags/tag771.xml"/><Relationship Id="rId74" Type="http://schemas.openxmlformats.org/officeDocument/2006/relationships/tags" Target="../tags/tag779.xml"/><Relationship Id="rId79" Type="http://schemas.openxmlformats.org/officeDocument/2006/relationships/tags" Target="../tags/tag784.xml"/><Relationship Id="rId87" Type="http://schemas.openxmlformats.org/officeDocument/2006/relationships/tags" Target="../tags/tag792.xml"/><Relationship Id="rId5" Type="http://schemas.openxmlformats.org/officeDocument/2006/relationships/tags" Target="../tags/tag710.xml"/><Relationship Id="rId61" Type="http://schemas.openxmlformats.org/officeDocument/2006/relationships/tags" Target="../tags/tag766.xml"/><Relationship Id="rId82" Type="http://schemas.openxmlformats.org/officeDocument/2006/relationships/tags" Target="../tags/tag787.xml"/><Relationship Id="rId90" Type="http://schemas.openxmlformats.org/officeDocument/2006/relationships/slideLayout" Target="../slideLayouts/slideLayout13.xml"/><Relationship Id="rId19" Type="http://schemas.openxmlformats.org/officeDocument/2006/relationships/tags" Target="../tags/tag724.xml"/><Relationship Id="rId4" Type="http://schemas.openxmlformats.org/officeDocument/2006/relationships/tags" Target="../tags/tag709.xml"/><Relationship Id="rId9" Type="http://schemas.openxmlformats.org/officeDocument/2006/relationships/tags" Target="../tags/tag714.xml"/><Relationship Id="rId14" Type="http://schemas.openxmlformats.org/officeDocument/2006/relationships/tags" Target="../tags/tag719.xml"/><Relationship Id="rId22" Type="http://schemas.openxmlformats.org/officeDocument/2006/relationships/tags" Target="../tags/tag727.xml"/><Relationship Id="rId27" Type="http://schemas.openxmlformats.org/officeDocument/2006/relationships/tags" Target="../tags/tag732.xml"/><Relationship Id="rId30" Type="http://schemas.openxmlformats.org/officeDocument/2006/relationships/tags" Target="../tags/tag735.xml"/><Relationship Id="rId35" Type="http://schemas.openxmlformats.org/officeDocument/2006/relationships/tags" Target="../tags/tag740.xml"/><Relationship Id="rId43" Type="http://schemas.openxmlformats.org/officeDocument/2006/relationships/tags" Target="../tags/tag748.xml"/><Relationship Id="rId48" Type="http://schemas.openxmlformats.org/officeDocument/2006/relationships/tags" Target="../tags/tag753.xml"/><Relationship Id="rId56" Type="http://schemas.openxmlformats.org/officeDocument/2006/relationships/tags" Target="../tags/tag761.xml"/><Relationship Id="rId64" Type="http://schemas.openxmlformats.org/officeDocument/2006/relationships/tags" Target="../tags/tag769.xml"/><Relationship Id="rId69" Type="http://schemas.openxmlformats.org/officeDocument/2006/relationships/tags" Target="../tags/tag774.xml"/><Relationship Id="rId77" Type="http://schemas.openxmlformats.org/officeDocument/2006/relationships/tags" Target="../tags/tag782.xml"/><Relationship Id="rId8" Type="http://schemas.openxmlformats.org/officeDocument/2006/relationships/tags" Target="../tags/tag713.xml"/><Relationship Id="rId51" Type="http://schemas.openxmlformats.org/officeDocument/2006/relationships/tags" Target="../tags/tag756.xml"/><Relationship Id="rId72" Type="http://schemas.openxmlformats.org/officeDocument/2006/relationships/tags" Target="../tags/tag777.xml"/><Relationship Id="rId80" Type="http://schemas.openxmlformats.org/officeDocument/2006/relationships/tags" Target="../tags/tag785.xml"/><Relationship Id="rId85" Type="http://schemas.openxmlformats.org/officeDocument/2006/relationships/tags" Target="../tags/tag790.xml"/><Relationship Id="rId3" Type="http://schemas.openxmlformats.org/officeDocument/2006/relationships/tags" Target="../tags/tag708.xml"/><Relationship Id="rId12" Type="http://schemas.openxmlformats.org/officeDocument/2006/relationships/tags" Target="../tags/tag717.xml"/><Relationship Id="rId17" Type="http://schemas.openxmlformats.org/officeDocument/2006/relationships/tags" Target="../tags/tag722.xml"/><Relationship Id="rId25" Type="http://schemas.openxmlformats.org/officeDocument/2006/relationships/tags" Target="../tags/tag730.xml"/><Relationship Id="rId33" Type="http://schemas.openxmlformats.org/officeDocument/2006/relationships/tags" Target="../tags/tag738.xml"/><Relationship Id="rId38" Type="http://schemas.openxmlformats.org/officeDocument/2006/relationships/tags" Target="../tags/tag743.xml"/><Relationship Id="rId46" Type="http://schemas.openxmlformats.org/officeDocument/2006/relationships/tags" Target="../tags/tag751.xml"/><Relationship Id="rId59" Type="http://schemas.openxmlformats.org/officeDocument/2006/relationships/tags" Target="../tags/tag764.xml"/><Relationship Id="rId67" Type="http://schemas.openxmlformats.org/officeDocument/2006/relationships/tags" Target="../tags/tag772.xml"/><Relationship Id="rId20" Type="http://schemas.openxmlformats.org/officeDocument/2006/relationships/tags" Target="../tags/tag725.xml"/><Relationship Id="rId41" Type="http://schemas.openxmlformats.org/officeDocument/2006/relationships/tags" Target="../tags/tag746.xml"/><Relationship Id="rId54" Type="http://schemas.openxmlformats.org/officeDocument/2006/relationships/tags" Target="../tags/tag759.xml"/><Relationship Id="rId62" Type="http://schemas.openxmlformats.org/officeDocument/2006/relationships/tags" Target="../tags/tag767.xml"/><Relationship Id="rId70" Type="http://schemas.openxmlformats.org/officeDocument/2006/relationships/tags" Target="../tags/tag775.xml"/><Relationship Id="rId75" Type="http://schemas.openxmlformats.org/officeDocument/2006/relationships/tags" Target="../tags/tag780.xml"/><Relationship Id="rId83" Type="http://schemas.openxmlformats.org/officeDocument/2006/relationships/tags" Target="../tags/tag788.xml"/><Relationship Id="rId88" Type="http://schemas.openxmlformats.org/officeDocument/2006/relationships/tags" Target="../tags/tag793.xml"/><Relationship Id="rId1" Type="http://schemas.openxmlformats.org/officeDocument/2006/relationships/tags" Target="../tags/tag706.xml"/><Relationship Id="rId6" Type="http://schemas.openxmlformats.org/officeDocument/2006/relationships/tags" Target="../tags/tag711.xml"/><Relationship Id="rId15" Type="http://schemas.openxmlformats.org/officeDocument/2006/relationships/tags" Target="../tags/tag720.xml"/><Relationship Id="rId23" Type="http://schemas.openxmlformats.org/officeDocument/2006/relationships/tags" Target="../tags/tag728.xml"/><Relationship Id="rId28" Type="http://schemas.openxmlformats.org/officeDocument/2006/relationships/tags" Target="../tags/tag733.xml"/><Relationship Id="rId36" Type="http://schemas.openxmlformats.org/officeDocument/2006/relationships/tags" Target="../tags/tag741.xml"/><Relationship Id="rId49" Type="http://schemas.openxmlformats.org/officeDocument/2006/relationships/tags" Target="../tags/tag754.xml"/><Relationship Id="rId57" Type="http://schemas.openxmlformats.org/officeDocument/2006/relationships/tags" Target="../tags/tag762.xml"/><Relationship Id="rId10" Type="http://schemas.openxmlformats.org/officeDocument/2006/relationships/tags" Target="../tags/tag715.xml"/><Relationship Id="rId31" Type="http://schemas.openxmlformats.org/officeDocument/2006/relationships/tags" Target="../tags/tag736.xml"/><Relationship Id="rId44" Type="http://schemas.openxmlformats.org/officeDocument/2006/relationships/tags" Target="../tags/tag749.xml"/><Relationship Id="rId52" Type="http://schemas.openxmlformats.org/officeDocument/2006/relationships/tags" Target="../tags/tag757.xml"/><Relationship Id="rId60" Type="http://schemas.openxmlformats.org/officeDocument/2006/relationships/tags" Target="../tags/tag765.xml"/><Relationship Id="rId65" Type="http://schemas.openxmlformats.org/officeDocument/2006/relationships/tags" Target="../tags/tag770.xml"/><Relationship Id="rId73" Type="http://schemas.openxmlformats.org/officeDocument/2006/relationships/tags" Target="../tags/tag778.xml"/><Relationship Id="rId78" Type="http://schemas.openxmlformats.org/officeDocument/2006/relationships/tags" Target="../tags/tag783.xml"/><Relationship Id="rId81" Type="http://schemas.openxmlformats.org/officeDocument/2006/relationships/tags" Target="../tags/tag786.xml"/><Relationship Id="rId86" Type="http://schemas.openxmlformats.org/officeDocument/2006/relationships/tags" Target="../tags/tag79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95.xml"/><Relationship Id="rId4" Type="http://schemas.openxmlformats.org/officeDocument/2006/relationships/image" Target="../media/image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96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wmf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801.xml"/><Relationship Id="rId7" Type="http://schemas.openxmlformats.org/officeDocument/2006/relationships/tags" Target="../tags/tag805.xml"/><Relationship Id="rId12" Type="http://schemas.openxmlformats.org/officeDocument/2006/relationships/image" Target="../media/image12.wmf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803.xml"/><Relationship Id="rId10" Type="http://schemas.openxmlformats.org/officeDocument/2006/relationships/image" Target="../media/image11.wmf"/><Relationship Id="rId4" Type="http://schemas.openxmlformats.org/officeDocument/2006/relationships/tags" Target="../tags/tag802.xml"/><Relationship Id="rId9" Type="http://schemas.openxmlformats.org/officeDocument/2006/relationships/oleObject" Target="../embeddings/oleObject12.bin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tags" Target="../tags/tag831.xml"/><Relationship Id="rId117" Type="http://schemas.openxmlformats.org/officeDocument/2006/relationships/tags" Target="../tags/tag922.xml"/><Relationship Id="rId21" Type="http://schemas.openxmlformats.org/officeDocument/2006/relationships/tags" Target="../tags/tag826.xml"/><Relationship Id="rId42" Type="http://schemas.openxmlformats.org/officeDocument/2006/relationships/tags" Target="../tags/tag847.xml"/><Relationship Id="rId47" Type="http://schemas.openxmlformats.org/officeDocument/2006/relationships/tags" Target="../tags/tag852.xml"/><Relationship Id="rId63" Type="http://schemas.openxmlformats.org/officeDocument/2006/relationships/tags" Target="../tags/tag868.xml"/><Relationship Id="rId68" Type="http://schemas.openxmlformats.org/officeDocument/2006/relationships/tags" Target="../tags/tag873.xml"/><Relationship Id="rId84" Type="http://schemas.openxmlformats.org/officeDocument/2006/relationships/tags" Target="../tags/tag889.xml"/><Relationship Id="rId89" Type="http://schemas.openxmlformats.org/officeDocument/2006/relationships/tags" Target="../tags/tag894.xml"/><Relationship Id="rId112" Type="http://schemas.openxmlformats.org/officeDocument/2006/relationships/tags" Target="../tags/tag917.xml"/><Relationship Id="rId133" Type="http://schemas.openxmlformats.org/officeDocument/2006/relationships/tags" Target="../tags/tag938.xml"/><Relationship Id="rId138" Type="http://schemas.openxmlformats.org/officeDocument/2006/relationships/tags" Target="../tags/tag943.xml"/><Relationship Id="rId16" Type="http://schemas.openxmlformats.org/officeDocument/2006/relationships/tags" Target="../tags/tag821.xml"/><Relationship Id="rId107" Type="http://schemas.openxmlformats.org/officeDocument/2006/relationships/tags" Target="../tags/tag912.xml"/><Relationship Id="rId11" Type="http://schemas.openxmlformats.org/officeDocument/2006/relationships/tags" Target="../tags/tag816.xml"/><Relationship Id="rId32" Type="http://schemas.openxmlformats.org/officeDocument/2006/relationships/tags" Target="../tags/tag837.xml"/><Relationship Id="rId37" Type="http://schemas.openxmlformats.org/officeDocument/2006/relationships/tags" Target="../tags/tag842.xml"/><Relationship Id="rId53" Type="http://schemas.openxmlformats.org/officeDocument/2006/relationships/tags" Target="../tags/tag858.xml"/><Relationship Id="rId58" Type="http://schemas.openxmlformats.org/officeDocument/2006/relationships/tags" Target="../tags/tag863.xml"/><Relationship Id="rId74" Type="http://schemas.openxmlformats.org/officeDocument/2006/relationships/tags" Target="../tags/tag879.xml"/><Relationship Id="rId79" Type="http://schemas.openxmlformats.org/officeDocument/2006/relationships/tags" Target="../tags/tag884.xml"/><Relationship Id="rId102" Type="http://schemas.openxmlformats.org/officeDocument/2006/relationships/tags" Target="../tags/tag907.xml"/><Relationship Id="rId123" Type="http://schemas.openxmlformats.org/officeDocument/2006/relationships/tags" Target="../tags/tag928.xml"/><Relationship Id="rId128" Type="http://schemas.openxmlformats.org/officeDocument/2006/relationships/tags" Target="../tags/tag933.xml"/><Relationship Id="rId5" Type="http://schemas.openxmlformats.org/officeDocument/2006/relationships/tags" Target="../tags/tag810.xml"/><Relationship Id="rId90" Type="http://schemas.openxmlformats.org/officeDocument/2006/relationships/tags" Target="../tags/tag895.xml"/><Relationship Id="rId95" Type="http://schemas.openxmlformats.org/officeDocument/2006/relationships/tags" Target="../tags/tag900.xml"/><Relationship Id="rId22" Type="http://schemas.openxmlformats.org/officeDocument/2006/relationships/tags" Target="../tags/tag827.xml"/><Relationship Id="rId27" Type="http://schemas.openxmlformats.org/officeDocument/2006/relationships/tags" Target="../tags/tag832.xml"/><Relationship Id="rId43" Type="http://schemas.openxmlformats.org/officeDocument/2006/relationships/tags" Target="../tags/tag848.xml"/><Relationship Id="rId48" Type="http://schemas.openxmlformats.org/officeDocument/2006/relationships/tags" Target="../tags/tag853.xml"/><Relationship Id="rId64" Type="http://schemas.openxmlformats.org/officeDocument/2006/relationships/tags" Target="../tags/tag869.xml"/><Relationship Id="rId69" Type="http://schemas.openxmlformats.org/officeDocument/2006/relationships/tags" Target="../tags/tag874.xml"/><Relationship Id="rId113" Type="http://schemas.openxmlformats.org/officeDocument/2006/relationships/tags" Target="../tags/tag918.xml"/><Relationship Id="rId118" Type="http://schemas.openxmlformats.org/officeDocument/2006/relationships/tags" Target="../tags/tag923.xml"/><Relationship Id="rId134" Type="http://schemas.openxmlformats.org/officeDocument/2006/relationships/tags" Target="../tags/tag939.xml"/><Relationship Id="rId139" Type="http://schemas.openxmlformats.org/officeDocument/2006/relationships/tags" Target="../tags/tag944.xml"/><Relationship Id="rId8" Type="http://schemas.openxmlformats.org/officeDocument/2006/relationships/tags" Target="../tags/tag813.xml"/><Relationship Id="rId51" Type="http://schemas.openxmlformats.org/officeDocument/2006/relationships/tags" Target="../tags/tag856.xml"/><Relationship Id="rId72" Type="http://schemas.openxmlformats.org/officeDocument/2006/relationships/tags" Target="../tags/tag877.xml"/><Relationship Id="rId80" Type="http://schemas.openxmlformats.org/officeDocument/2006/relationships/tags" Target="../tags/tag885.xml"/><Relationship Id="rId85" Type="http://schemas.openxmlformats.org/officeDocument/2006/relationships/tags" Target="../tags/tag890.xml"/><Relationship Id="rId93" Type="http://schemas.openxmlformats.org/officeDocument/2006/relationships/tags" Target="../tags/tag898.xml"/><Relationship Id="rId98" Type="http://schemas.openxmlformats.org/officeDocument/2006/relationships/tags" Target="../tags/tag903.xml"/><Relationship Id="rId121" Type="http://schemas.openxmlformats.org/officeDocument/2006/relationships/tags" Target="../tags/tag926.xml"/><Relationship Id="rId142" Type="http://schemas.openxmlformats.org/officeDocument/2006/relationships/tags" Target="../tags/tag947.xml"/><Relationship Id="rId3" Type="http://schemas.openxmlformats.org/officeDocument/2006/relationships/tags" Target="../tags/tag808.xml"/><Relationship Id="rId12" Type="http://schemas.openxmlformats.org/officeDocument/2006/relationships/tags" Target="../tags/tag817.xml"/><Relationship Id="rId17" Type="http://schemas.openxmlformats.org/officeDocument/2006/relationships/tags" Target="../tags/tag822.xml"/><Relationship Id="rId25" Type="http://schemas.openxmlformats.org/officeDocument/2006/relationships/tags" Target="../tags/tag830.xml"/><Relationship Id="rId33" Type="http://schemas.openxmlformats.org/officeDocument/2006/relationships/tags" Target="../tags/tag838.xml"/><Relationship Id="rId38" Type="http://schemas.openxmlformats.org/officeDocument/2006/relationships/tags" Target="../tags/tag843.xml"/><Relationship Id="rId46" Type="http://schemas.openxmlformats.org/officeDocument/2006/relationships/tags" Target="../tags/tag851.xml"/><Relationship Id="rId59" Type="http://schemas.openxmlformats.org/officeDocument/2006/relationships/tags" Target="../tags/tag864.xml"/><Relationship Id="rId67" Type="http://schemas.openxmlformats.org/officeDocument/2006/relationships/tags" Target="../tags/tag872.xml"/><Relationship Id="rId103" Type="http://schemas.openxmlformats.org/officeDocument/2006/relationships/tags" Target="../tags/tag908.xml"/><Relationship Id="rId108" Type="http://schemas.openxmlformats.org/officeDocument/2006/relationships/tags" Target="../tags/tag913.xml"/><Relationship Id="rId116" Type="http://schemas.openxmlformats.org/officeDocument/2006/relationships/tags" Target="../tags/tag921.xml"/><Relationship Id="rId124" Type="http://schemas.openxmlformats.org/officeDocument/2006/relationships/tags" Target="../tags/tag929.xml"/><Relationship Id="rId129" Type="http://schemas.openxmlformats.org/officeDocument/2006/relationships/tags" Target="../tags/tag934.xml"/><Relationship Id="rId137" Type="http://schemas.openxmlformats.org/officeDocument/2006/relationships/tags" Target="../tags/tag942.xml"/><Relationship Id="rId20" Type="http://schemas.openxmlformats.org/officeDocument/2006/relationships/tags" Target="../tags/tag825.xml"/><Relationship Id="rId41" Type="http://schemas.openxmlformats.org/officeDocument/2006/relationships/tags" Target="../tags/tag846.xml"/><Relationship Id="rId54" Type="http://schemas.openxmlformats.org/officeDocument/2006/relationships/tags" Target="../tags/tag859.xml"/><Relationship Id="rId62" Type="http://schemas.openxmlformats.org/officeDocument/2006/relationships/tags" Target="../tags/tag867.xml"/><Relationship Id="rId70" Type="http://schemas.openxmlformats.org/officeDocument/2006/relationships/tags" Target="../tags/tag875.xml"/><Relationship Id="rId75" Type="http://schemas.openxmlformats.org/officeDocument/2006/relationships/tags" Target="../tags/tag880.xml"/><Relationship Id="rId83" Type="http://schemas.openxmlformats.org/officeDocument/2006/relationships/tags" Target="../tags/tag888.xml"/><Relationship Id="rId88" Type="http://schemas.openxmlformats.org/officeDocument/2006/relationships/tags" Target="../tags/tag893.xml"/><Relationship Id="rId91" Type="http://schemas.openxmlformats.org/officeDocument/2006/relationships/tags" Target="../tags/tag896.xml"/><Relationship Id="rId96" Type="http://schemas.openxmlformats.org/officeDocument/2006/relationships/tags" Target="../tags/tag901.xml"/><Relationship Id="rId111" Type="http://schemas.openxmlformats.org/officeDocument/2006/relationships/tags" Target="../tags/tag916.xml"/><Relationship Id="rId132" Type="http://schemas.openxmlformats.org/officeDocument/2006/relationships/tags" Target="../tags/tag937.xml"/><Relationship Id="rId140" Type="http://schemas.openxmlformats.org/officeDocument/2006/relationships/tags" Target="../tags/tag945.xml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15" Type="http://schemas.openxmlformats.org/officeDocument/2006/relationships/tags" Target="../tags/tag820.xml"/><Relationship Id="rId23" Type="http://schemas.openxmlformats.org/officeDocument/2006/relationships/tags" Target="../tags/tag828.xml"/><Relationship Id="rId28" Type="http://schemas.openxmlformats.org/officeDocument/2006/relationships/tags" Target="../tags/tag833.xml"/><Relationship Id="rId36" Type="http://schemas.openxmlformats.org/officeDocument/2006/relationships/tags" Target="../tags/tag841.xml"/><Relationship Id="rId49" Type="http://schemas.openxmlformats.org/officeDocument/2006/relationships/tags" Target="../tags/tag854.xml"/><Relationship Id="rId57" Type="http://schemas.openxmlformats.org/officeDocument/2006/relationships/tags" Target="../tags/tag862.xml"/><Relationship Id="rId106" Type="http://schemas.openxmlformats.org/officeDocument/2006/relationships/tags" Target="../tags/tag911.xml"/><Relationship Id="rId114" Type="http://schemas.openxmlformats.org/officeDocument/2006/relationships/tags" Target="../tags/tag919.xml"/><Relationship Id="rId119" Type="http://schemas.openxmlformats.org/officeDocument/2006/relationships/tags" Target="../tags/tag924.xml"/><Relationship Id="rId127" Type="http://schemas.openxmlformats.org/officeDocument/2006/relationships/tags" Target="../tags/tag932.xml"/><Relationship Id="rId10" Type="http://schemas.openxmlformats.org/officeDocument/2006/relationships/tags" Target="../tags/tag815.xml"/><Relationship Id="rId31" Type="http://schemas.openxmlformats.org/officeDocument/2006/relationships/tags" Target="../tags/tag836.xml"/><Relationship Id="rId44" Type="http://schemas.openxmlformats.org/officeDocument/2006/relationships/tags" Target="../tags/tag849.xml"/><Relationship Id="rId52" Type="http://schemas.openxmlformats.org/officeDocument/2006/relationships/tags" Target="../tags/tag857.xml"/><Relationship Id="rId60" Type="http://schemas.openxmlformats.org/officeDocument/2006/relationships/tags" Target="../tags/tag865.xml"/><Relationship Id="rId65" Type="http://schemas.openxmlformats.org/officeDocument/2006/relationships/tags" Target="../tags/tag870.xml"/><Relationship Id="rId73" Type="http://schemas.openxmlformats.org/officeDocument/2006/relationships/tags" Target="../tags/tag878.xml"/><Relationship Id="rId78" Type="http://schemas.openxmlformats.org/officeDocument/2006/relationships/tags" Target="../tags/tag883.xml"/><Relationship Id="rId81" Type="http://schemas.openxmlformats.org/officeDocument/2006/relationships/tags" Target="../tags/tag886.xml"/><Relationship Id="rId86" Type="http://schemas.openxmlformats.org/officeDocument/2006/relationships/tags" Target="../tags/tag891.xml"/><Relationship Id="rId94" Type="http://schemas.openxmlformats.org/officeDocument/2006/relationships/tags" Target="../tags/tag899.xml"/><Relationship Id="rId99" Type="http://schemas.openxmlformats.org/officeDocument/2006/relationships/tags" Target="../tags/tag904.xml"/><Relationship Id="rId101" Type="http://schemas.openxmlformats.org/officeDocument/2006/relationships/tags" Target="../tags/tag906.xml"/><Relationship Id="rId122" Type="http://schemas.openxmlformats.org/officeDocument/2006/relationships/tags" Target="../tags/tag927.xml"/><Relationship Id="rId130" Type="http://schemas.openxmlformats.org/officeDocument/2006/relationships/tags" Target="../tags/tag935.xml"/><Relationship Id="rId135" Type="http://schemas.openxmlformats.org/officeDocument/2006/relationships/tags" Target="../tags/tag940.xml"/><Relationship Id="rId143" Type="http://schemas.openxmlformats.org/officeDocument/2006/relationships/slideLayout" Target="../slideLayouts/slideLayout13.xml"/><Relationship Id="rId4" Type="http://schemas.openxmlformats.org/officeDocument/2006/relationships/tags" Target="../tags/tag809.xml"/><Relationship Id="rId9" Type="http://schemas.openxmlformats.org/officeDocument/2006/relationships/tags" Target="../tags/tag814.xml"/><Relationship Id="rId13" Type="http://schemas.openxmlformats.org/officeDocument/2006/relationships/tags" Target="../tags/tag818.xml"/><Relationship Id="rId18" Type="http://schemas.openxmlformats.org/officeDocument/2006/relationships/tags" Target="../tags/tag823.xml"/><Relationship Id="rId39" Type="http://schemas.openxmlformats.org/officeDocument/2006/relationships/tags" Target="../tags/tag844.xml"/><Relationship Id="rId109" Type="http://schemas.openxmlformats.org/officeDocument/2006/relationships/tags" Target="../tags/tag914.xml"/><Relationship Id="rId34" Type="http://schemas.openxmlformats.org/officeDocument/2006/relationships/tags" Target="../tags/tag839.xml"/><Relationship Id="rId50" Type="http://schemas.openxmlformats.org/officeDocument/2006/relationships/tags" Target="../tags/tag855.xml"/><Relationship Id="rId55" Type="http://schemas.openxmlformats.org/officeDocument/2006/relationships/tags" Target="../tags/tag860.xml"/><Relationship Id="rId76" Type="http://schemas.openxmlformats.org/officeDocument/2006/relationships/tags" Target="../tags/tag881.xml"/><Relationship Id="rId97" Type="http://schemas.openxmlformats.org/officeDocument/2006/relationships/tags" Target="../tags/tag902.xml"/><Relationship Id="rId104" Type="http://schemas.openxmlformats.org/officeDocument/2006/relationships/tags" Target="../tags/tag909.xml"/><Relationship Id="rId120" Type="http://schemas.openxmlformats.org/officeDocument/2006/relationships/tags" Target="../tags/tag925.xml"/><Relationship Id="rId125" Type="http://schemas.openxmlformats.org/officeDocument/2006/relationships/tags" Target="../tags/tag930.xml"/><Relationship Id="rId141" Type="http://schemas.openxmlformats.org/officeDocument/2006/relationships/tags" Target="../tags/tag946.xml"/><Relationship Id="rId7" Type="http://schemas.openxmlformats.org/officeDocument/2006/relationships/tags" Target="../tags/tag812.xml"/><Relationship Id="rId71" Type="http://schemas.openxmlformats.org/officeDocument/2006/relationships/tags" Target="../tags/tag876.xml"/><Relationship Id="rId92" Type="http://schemas.openxmlformats.org/officeDocument/2006/relationships/tags" Target="../tags/tag897.xml"/><Relationship Id="rId2" Type="http://schemas.openxmlformats.org/officeDocument/2006/relationships/tags" Target="../tags/tag807.xml"/><Relationship Id="rId29" Type="http://schemas.openxmlformats.org/officeDocument/2006/relationships/tags" Target="../tags/tag834.xml"/><Relationship Id="rId24" Type="http://schemas.openxmlformats.org/officeDocument/2006/relationships/tags" Target="../tags/tag829.xml"/><Relationship Id="rId40" Type="http://schemas.openxmlformats.org/officeDocument/2006/relationships/tags" Target="../tags/tag845.xml"/><Relationship Id="rId45" Type="http://schemas.openxmlformats.org/officeDocument/2006/relationships/tags" Target="../tags/tag850.xml"/><Relationship Id="rId66" Type="http://schemas.openxmlformats.org/officeDocument/2006/relationships/tags" Target="../tags/tag871.xml"/><Relationship Id="rId87" Type="http://schemas.openxmlformats.org/officeDocument/2006/relationships/tags" Target="../tags/tag892.xml"/><Relationship Id="rId110" Type="http://schemas.openxmlformats.org/officeDocument/2006/relationships/tags" Target="../tags/tag915.xml"/><Relationship Id="rId115" Type="http://schemas.openxmlformats.org/officeDocument/2006/relationships/tags" Target="../tags/tag920.xml"/><Relationship Id="rId131" Type="http://schemas.openxmlformats.org/officeDocument/2006/relationships/tags" Target="../tags/tag936.xml"/><Relationship Id="rId136" Type="http://schemas.openxmlformats.org/officeDocument/2006/relationships/tags" Target="../tags/tag941.xml"/><Relationship Id="rId61" Type="http://schemas.openxmlformats.org/officeDocument/2006/relationships/tags" Target="../tags/tag866.xml"/><Relationship Id="rId82" Type="http://schemas.openxmlformats.org/officeDocument/2006/relationships/tags" Target="../tags/tag887.xml"/><Relationship Id="rId19" Type="http://schemas.openxmlformats.org/officeDocument/2006/relationships/tags" Target="../tags/tag824.xml"/><Relationship Id="rId14" Type="http://schemas.openxmlformats.org/officeDocument/2006/relationships/tags" Target="../tags/tag819.xml"/><Relationship Id="rId30" Type="http://schemas.openxmlformats.org/officeDocument/2006/relationships/tags" Target="../tags/tag835.xml"/><Relationship Id="rId35" Type="http://schemas.openxmlformats.org/officeDocument/2006/relationships/tags" Target="../tags/tag840.xml"/><Relationship Id="rId56" Type="http://schemas.openxmlformats.org/officeDocument/2006/relationships/tags" Target="../tags/tag861.xml"/><Relationship Id="rId77" Type="http://schemas.openxmlformats.org/officeDocument/2006/relationships/tags" Target="../tags/tag882.xml"/><Relationship Id="rId100" Type="http://schemas.openxmlformats.org/officeDocument/2006/relationships/tags" Target="../tags/tag905.xml"/><Relationship Id="rId105" Type="http://schemas.openxmlformats.org/officeDocument/2006/relationships/tags" Target="../tags/tag910.xml"/><Relationship Id="rId126" Type="http://schemas.openxmlformats.org/officeDocument/2006/relationships/tags" Target="../tags/tag931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tags" Target="../tags/tag973.xml"/><Relationship Id="rId21" Type="http://schemas.openxmlformats.org/officeDocument/2006/relationships/tags" Target="../tags/tag968.xml"/><Relationship Id="rId42" Type="http://schemas.openxmlformats.org/officeDocument/2006/relationships/tags" Target="../tags/tag989.xml"/><Relationship Id="rId47" Type="http://schemas.openxmlformats.org/officeDocument/2006/relationships/tags" Target="../tags/tag994.xml"/><Relationship Id="rId63" Type="http://schemas.openxmlformats.org/officeDocument/2006/relationships/tags" Target="../tags/tag1010.xml"/><Relationship Id="rId68" Type="http://schemas.openxmlformats.org/officeDocument/2006/relationships/tags" Target="../tags/tag1015.xml"/><Relationship Id="rId84" Type="http://schemas.openxmlformats.org/officeDocument/2006/relationships/tags" Target="../tags/tag1031.xml"/><Relationship Id="rId89" Type="http://schemas.openxmlformats.org/officeDocument/2006/relationships/tags" Target="../tags/tag1036.xml"/><Relationship Id="rId7" Type="http://schemas.openxmlformats.org/officeDocument/2006/relationships/tags" Target="../tags/tag954.xml"/><Relationship Id="rId71" Type="http://schemas.openxmlformats.org/officeDocument/2006/relationships/tags" Target="../tags/tag1018.xml"/><Relationship Id="rId92" Type="http://schemas.openxmlformats.org/officeDocument/2006/relationships/tags" Target="../tags/tag1039.xml"/><Relationship Id="rId2" Type="http://schemas.openxmlformats.org/officeDocument/2006/relationships/tags" Target="../tags/tag949.xml"/><Relationship Id="rId16" Type="http://schemas.openxmlformats.org/officeDocument/2006/relationships/tags" Target="../tags/tag963.xml"/><Relationship Id="rId29" Type="http://schemas.openxmlformats.org/officeDocument/2006/relationships/tags" Target="../tags/tag976.xml"/><Relationship Id="rId11" Type="http://schemas.openxmlformats.org/officeDocument/2006/relationships/tags" Target="../tags/tag958.xml"/><Relationship Id="rId24" Type="http://schemas.openxmlformats.org/officeDocument/2006/relationships/tags" Target="../tags/tag971.xml"/><Relationship Id="rId32" Type="http://schemas.openxmlformats.org/officeDocument/2006/relationships/tags" Target="../tags/tag979.xml"/><Relationship Id="rId37" Type="http://schemas.openxmlformats.org/officeDocument/2006/relationships/tags" Target="../tags/tag984.xml"/><Relationship Id="rId40" Type="http://schemas.openxmlformats.org/officeDocument/2006/relationships/tags" Target="../tags/tag987.xml"/><Relationship Id="rId45" Type="http://schemas.openxmlformats.org/officeDocument/2006/relationships/tags" Target="../tags/tag992.xml"/><Relationship Id="rId53" Type="http://schemas.openxmlformats.org/officeDocument/2006/relationships/tags" Target="../tags/tag1000.xml"/><Relationship Id="rId58" Type="http://schemas.openxmlformats.org/officeDocument/2006/relationships/tags" Target="../tags/tag1005.xml"/><Relationship Id="rId66" Type="http://schemas.openxmlformats.org/officeDocument/2006/relationships/tags" Target="../tags/tag1013.xml"/><Relationship Id="rId74" Type="http://schemas.openxmlformats.org/officeDocument/2006/relationships/tags" Target="../tags/tag1021.xml"/><Relationship Id="rId79" Type="http://schemas.openxmlformats.org/officeDocument/2006/relationships/tags" Target="../tags/tag1026.xml"/><Relationship Id="rId87" Type="http://schemas.openxmlformats.org/officeDocument/2006/relationships/tags" Target="../tags/tag1034.xml"/><Relationship Id="rId102" Type="http://schemas.openxmlformats.org/officeDocument/2006/relationships/tags" Target="../tags/tag1049.xml"/><Relationship Id="rId5" Type="http://schemas.openxmlformats.org/officeDocument/2006/relationships/tags" Target="../tags/tag952.xml"/><Relationship Id="rId61" Type="http://schemas.openxmlformats.org/officeDocument/2006/relationships/tags" Target="../tags/tag1008.xml"/><Relationship Id="rId82" Type="http://schemas.openxmlformats.org/officeDocument/2006/relationships/tags" Target="../tags/tag1029.xml"/><Relationship Id="rId90" Type="http://schemas.openxmlformats.org/officeDocument/2006/relationships/tags" Target="../tags/tag1037.xml"/><Relationship Id="rId95" Type="http://schemas.openxmlformats.org/officeDocument/2006/relationships/tags" Target="../tags/tag1042.xml"/><Relationship Id="rId19" Type="http://schemas.openxmlformats.org/officeDocument/2006/relationships/tags" Target="../tags/tag966.xml"/><Relationship Id="rId14" Type="http://schemas.openxmlformats.org/officeDocument/2006/relationships/tags" Target="../tags/tag961.xml"/><Relationship Id="rId22" Type="http://schemas.openxmlformats.org/officeDocument/2006/relationships/tags" Target="../tags/tag969.xml"/><Relationship Id="rId27" Type="http://schemas.openxmlformats.org/officeDocument/2006/relationships/tags" Target="../tags/tag974.xml"/><Relationship Id="rId30" Type="http://schemas.openxmlformats.org/officeDocument/2006/relationships/tags" Target="../tags/tag977.xml"/><Relationship Id="rId35" Type="http://schemas.openxmlformats.org/officeDocument/2006/relationships/tags" Target="../tags/tag982.xml"/><Relationship Id="rId43" Type="http://schemas.openxmlformats.org/officeDocument/2006/relationships/tags" Target="../tags/tag990.xml"/><Relationship Id="rId48" Type="http://schemas.openxmlformats.org/officeDocument/2006/relationships/tags" Target="../tags/tag995.xml"/><Relationship Id="rId56" Type="http://schemas.openxmlformats.org/officeDocument/2006/relationships/tags" Target="../tags/tag1003.xml"/><Relationship Id="rId64" Type="http://schemas.openxmlformats.org/officeDocument/2006/relationships/tags" Target="../tags/tag1011.xml"/><Relationship Id="rId69" Type="http://schemas.openxmlformats.org/officeDocument/2006/relationships/tags" Target="../tags/tag1016.xml"/><Relationship Id="rId77" Type="http://schemas.openxmlformats.org/officeDocument/2006/relationships/tags" Target="../tags/tag1024.xml"/><Relationship Id="rId100" Type="http://schemas.openxmlformats.org/officeDocument/2006/relationships/tags" Target="../tags/tag1047.xml"/><Relationship Id="rId8" Type="http://schemas.openxmlformats.org/officeDocument/2006/relationships/tags" Target="../tags/tag955.xml"/><Relationship Id="rId51" Type="http://schemas.openxmlformats.org/officeDocument/2006/relationships/tags" Target="../tags/tag998.xml"/><Relationship Id="rId72" Type="http://schemas.openxmlformats.org/officeDocument/2006/relationships/tags" Target="../tags/tag1019.xml"/><Relationship Id="rId80" Type="http://schemas.openxmlformats.org/officeDocument/2006/relationships/tags" Target="../tags/tag1027.xml"/><Relationship Id="rId85" Type="http://schemas.openxmlformats.org/officeDocument/2006/relationships/tags" Target="../tags/tag1032.xml"/><Relationship Id="rId93" Type="http://schemas.openxmlformats.org/officeDocument/2006/relationships/tags" Target="../tags/tag1040.xml"/><Relationship Id="rId98" Type="http://schemas.openxmlformats.org/officeDocument/2006/relationships/tags" Target="../tags/tag1045.xml"/><Relationship Id="rId3" Type="http://schemas.openxmlformats.org/officeDocument/2006/relationships/tags" Target="../tags/tag950.xml"/><Relationship Id="rId12" Type="http://schemas.openxmlformats.org/officeDocument/2006/relationships/tags" Target="../tags/tag959.xml"/><Relationship Id="rId17" Type="http://schemas.openxmlformats.org/officeDocument/2006/relationships/tags" Target="../tags/tag964.xml"/><Relationship Id="rId25" Type="http://schemas.openxmlformats.org/officeDocument/2006/relationships/tags" Target="../tags/tag972.xml"/><Relationship Id="rId33" Type="http://schemas.openxmlformats.org/officeDocument/2006/relationships/tags" Target="../tags/tag980.xml"/><Relationship Id="rId38" Type="http://schemas.openxmlformats.org/officeDocument/2006/relationships/tags" Target="../tags/tag985.xml"/><Relationship Id="rId46" Type="http://schemas.openxmlformats.org/officeDocument/2006/relationships/tags" Target="../tags/tag993.xml"/><Relationship Id="rId59" Type="http://schemas.openxmlformats.org/officeDocument/2006/relationships/tags" Target="../tags/tag1006.xml"/><Relationship Id="rId67" Type="http://schemas.openxmlformats.org/officeDocument/2006/relationships/tags" Target="../tags/tag1014.xml"/><Relationship Id="rId103" Type="http://schemas.openxmlformats.org/officeDocument/2006/relationships/slideLayout" Target="../slideLayouts/slideLayout13.xml"/><Relationship Id="rId20" Type="http://schemas.openxmlformats.org/officeDocument/2006/relationships/tags" Target="../tags/tag967.xml"/><Relationship Id="rId41" Type="http://schemas.openxmlformats.org/officeDocument/2006/relationships/tags" Target="../tags/tag988.xml"/><Relationship Id="rId54" Type="http://schemas.openxmlformats.org/officeDocument/2006/relationships/tags" Target="../tags/tag1001.xml"/><Relationship Id="rId62" Type="http://schemas.openxmlformats.org/officeDocument/2006/relationships/tags" Target="../tags/tag1009.xml"/><Relationship Id="rId70" Type="http://schemas.openxmlformats.org/officeDocument/2006/relationships/tags" Target="../tags/tag1017.xml"/><Relationship Id="rId75" Type="http://schemas.openxmlformats.org/officeDocument/2006/relationships/tags" Target="../tags/tag1022.xml"/><Relationship Id="rId83" Type="http://schemas.openxmlformats.org/officeDocument/2006/relationships/tags" Target="../tags/tag1030.xml"/><Relationship Id="rId88" Type="http://schemas.openxmlformats.org/officeDocument/2006/relationships/tags" Target="../tags/tag1035.xml"/><Relationship Id="rId91" Type="http://schemas.openxmlformats.org/officeDocument/2006/relationships/tags" Target="../tags/tag1038.xml"/><Relationship Id="rId96" Type="http://schemas.openxmlformats.org/officeDocument/2006/relationships/tags" Target="../tags/tag1043.xml"/><Relationship Id="rId1" Type="http://schemas.openxmlformats.org/officeDocument/2006/relationships/tags" Target="../tags/tag948.xml"/><Relationship Id="rId6" Type="http://schemas.openxmlformats.org/officeDocument/2006/relationships/tags" Target="../tags/tag953.xml"/><Relationship Id="rId15" Type="http://schemas.openxmlformats.org/officeDocument/2006/relationships/tags" Target="../tags/tag962.xml"/><Relationship Id="rId23" Type="http://schemas.openxmlformats.org/officeDocument/2006/relationships/tags" Target="../tags/tag970.xml"/><Relationship Id="rId28" Type="http://schemas.openxmlformats.org/officeDocument/2006/relationships/tags" Target="../tags/tag975.xml"/><Relationship Id="rId36" Type="http://schemas.openxmlformats.org/officeDocument/2006/relationships/tags" Target="../tags/tag983.xml"/><Relationship Id="rId49" Type="http://schemas.openxmlformats.org/officeDocument/2006/relationships/tags" Target="../tags/tag996.xml"/><Relationship Id="rId57" Type="http://schemas.openxmlformats.org/officeDocument/2006/relationships/tags" Target="../tags/tag1004.xml"/><Relationship Id="rId10" Type="http://schemas.openxmlformats.org/officeDocument/2006/relationships/tags" Target="../tags/tag957.xml"/><Relationship Id="rId31" Type="http://schemas.openxmlformats.org/officeDocument/2006/relationships/tags" Target="../tags/tag978.xml"/><Relationship Id="rId44" Type="http://schemas.openxmlformats.org/officeDocument/2006/relationships/tags" Target="../tags/tag991.xml"/><Relationship Id="rId52" Type="http://schemas.openxmlformats.org/officeDocument/2006/relationships/tags" Target="../tags/tag999.xml"/><Relationship Id="rId60" Type="http://schemas.openxmlformats.org/officeDocument/2006/relationships/tags" Target="../tags/tag1007.xml"/><Relationship Id="rId65" Type="http://schemas.openxmlformats.org/officeDocument/2006/relationships/tags" Target="../tags/tag1012.xml"/><Relationship Id="rId73" Type="http://schemas.openxmlformats.org/officeDocument/2006/relationships/tags" Target="../tags/tag1020.xml"/><Relationship Id="rId78" Type="http://schemas.openxmlformats.org/officeDocument/2006/relationships/tags" Target="../tags/tag1025.xml"/><Relationship Id="rId81" Type="http://schemas.openxmlformats.org/officeDocument/2006/relationships/tags" Target="../tags/tag1028.xml"/><Relationship Id="rId86" Type="http://schemas.openxmlformats.org/officeDocument/2006/relationships/tags" Target="../tags/tag1033.xml"/><Relationship Id="rId94" Type="http://schemas.openxmlformats.org/officeDocument/2006/relationships/tags" Target="../tags/tag1041.xml"/><Relationship Id="rId99" Type="http://schemas.openxmlformats.org/officeDocument/2006/relationships/tags" Target="../tags/tag1046.xml"/><Relationship Id="rId101" Type="http://schemas.openxmlformats.org/officeDocument/2006/relationships/tags" Target="../tags/tag1048.xml"/><Relationship Id="rId4" Type="http://schemas.openxmlformats.org/officeDocument/2006/relationships/tags" Target="../tags/tag951.xml"/><Relationship Id="rId9" Type="http://schemas.openxmlformats.org/officeDocument/2006/relationships/tags" Target="../tags/tag956.xml"/><Relationship Id="rId13" Type="http://schemas.openxmlformats.org/officeDocument/2006/relationships/tags" Target="../tags/tag960.xml"/><Relationship Id="rId18" Type="http://schemas.openxmlformats.org/officeDocument/2006/relationships/tags" Target="../tags/tag965.xml"/><Relationship Id="rId39" Type="http://schemas.openxmlformats.org/officeDocument/2006/relationships/tags" Target="../tags/tag986.xml"/><Relationship Id="rId34" Type="http://schemas.openxmlformats.org/officeDocument/2006/relationships/tags" Target="../tags/tag981.xml"/><Relationship Id="rId50" Type="http://schemas.openxmlformats.org/officeDocument/2006/relationships/tags" Target="../tags/tag997.xml"/><Relationship Id="rId55" Type="http://schemas.openxmlformats.org/officeDocument/2006/relationships/tags" Target="../tags/tag1002.xml"/><Relationship Id="rId76" Type="http://schemas.openxmlformats.org/officeDocument/2006/relationships/tags" Target="../tags/tag1023.xml"/><Relationship Id="rId97" Type="http://schemas.openxmlformats.org/officeDocument/2006/relationships/tags" Target="../tags/tag10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wmf"/><Relationship Id="rId2" Type="http://schemas.openxmlformats.org/officeDocument/2006/relationships/tags" Target="../tags/tag1051.xml"/><Relationship Id="rId1" Type="http://schemas.openxmlformats.org/officeDocument/2006/relationships/tags" Target="../tags/tag1050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059.xml"/><Relationship Id="rId13" Type="http://schemas.openxmlformats.org/officeDocument/2006/relationships/tags" Target="../tags/tag1064.xml"/><Relationship Id="rId3" Type="http://schemas.openxmlformats.org/officeDocument/2006/relationships/tags" Target="../tags/tag1054.xml"/><Relationship Id="rId7" Type="http://schemas.openxmlformats.org/officeDocument/2006/relationships/tags" Target="../tags/tag1058.xml"/><Relationship Id="rId12" Type="http://schemas.openxmlformats.org/officeDocument/2006/relationships/tags" Target="../tags/tag1063.xml"/><Relationship Id="rId2" Type="http://schemas.openxmlformats.org/officeDocument/2006/relationships/tags" Target="../tags/tag1053.xml"/><Relationship Id="rId16" Type="http://schemas.openxmlformats.org/officeDocument/2006/relationships/image" Target="../media/image15.wmf"/><Relationship Id="rId1" Type="http://schemas.openxmlformats.org/officeDocument/2006/relationships/tags" Target="../tags/tag1052.xml"/><Relationship Id="rId6" Type="http://schemas.openxmlformats.org/officeDocument/2006/relationships/tags" Target="../tags/tag1057.xml"/><Relationship Id="rId11" Type="http://schemas.openxmlformats.org/officeDocument/2006/relationships/tags" Target="../tags/tag1062.xml"/><Relationship Id="rId5" Type="http://schemas.openxmlformats.org/officeDocument/2006/relationships/tags" Target="../tags/tag1056.xml"/><Relationship Id="rId15" Type="http://schemas.openxmlformats.org/officeDocument/2006/relationships/oleObject" Target="../embeddings/oleObject16.bin"/><Relationship Id="rId10" Type="http://schemas.openxmlformats.org/officeDocument/2006/relationships/tags" Target="../tags/tag1061.xml"/><Relationship Id="rId4" Type="http://schemas.openxmlformats.org/officeDocument/2006/relationships/tags" Target="../tags/tag1055.xml"/><Relationship Id="rId9" Type="http://schemas.openxmlformats.org/officeDocument/2006/relationships/tags" Target="../tags/tag1060.xml"/><Relationship Id="rId14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67.xml"/><Relationship Id="rId2" Type="http://schemas.openxmlformats.org/officeDocument/2006/relationships/tags" Target="../tags/tag1066.xml"/><Relationship Id="rId1" Type="http://schemas.openxmlformats.org/officeDocument/2006/relationships/tags" Target="../tags/tag106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Coordinate Geometry</a:t>
            </a:r>
            <a:br>
              <a:rPr lang="en-US" dirty="0"/>
            </a:br>
            <a:r>
              <a:rPr lang="en-US" i="1" dirty="0"/>
              <a:t>COGO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0FB782-D0CE-4431-B500-05310050A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sp>
        <p:nvSpPr>
          <p:cNvPr id="75" name="Freeform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98918" y="4814731"/>
            <a:ext cx="55562" cy="55563"/>
          </a:xfrm>
          <a:custGeom>
            <a:avLst/>
            <a:gdLst/>
            <a:ahLst/>
            <a:cxnLst>
              <a:cxn ang="0">
                <a:pos x="207" y="103"/>
              </a:cxn>
              <a:cxn ang="0">
                <a:pos x="206" y="90"/>
              </a:cxn>
              <a:cxn ang="0">
                <a:pos x="204" y="76"/>
              </a:cxn>
              <a:cxn ang="0">
                <a:pos x="199" y="64"/>
              </a:cxn>
              <a:cxn ang="0">
                <a:pos x="194" y="51"/>
              </a:cxn>
              <a:cxn ang="0">
                <a:pos x="186" y="40"/>
              </a:cxn>
              <a:cxn ang="0">
                <a:pos x="177" y="30"/>
              </a:cxn>
              <a:cxn ang="0">
                <a:pos x="167" y="22"/>
              </a:cxn>
              <a:cxn ang="0">
                <a:pos x="155" y="14"/>
              </a:cxn>
              <a:cxn ang="0">
                <a:pos x="144" y="8"/>
              </a:cxn>
              <a:cxn ang="0">
                <a:pos x="130" y="4"/>
              </a:cxn>
              <a:cxn ang="0">
                <a:pos x="118" y="0"/>
              </a:cxn>
              <a:cxn ang="0">
                <a:pos x="104" y="0"/>
              </a:cxn>
              <a:cxn ang="0">
                <a:pos x="91" y="0"/>
              </a:cxn>
              <a:cxn ang="0">
                <a:pos x="77" y="4"/>
              </a:cxn>
              <a:cxn ang="0">
                <a:pos x="65" y="8"/>
              </a:cxn>
              <a:cxn ang="0">
                <a:pos x="52" y="14"/>
              </a:cxn>
              <a:cxn ang="0">
                <a:pos x="41" y="22"/>
              </a:cxn>
              <a:cxn ang="0">
                <a:pos x="31" y="30"/>
              </a:cxn>
              <a:cxn ang="0">
                <a:pos x="22" y="40"/>
              </a:cxn>
              <a:cxn ang="0">
                <a:pos x="14" y="51"/>
              </a:cxn>
              <a:cxn ang="0">
                <a:pos x="8" y="64"/>
              </a:cxn>
              <a:cxn ang="0">
                <a:pos x="3" y="76"/>
              </a:cxn>
              <a:cxn ang="0">
                <a:pos x="1" y="90"/>
              </a:cxn>
              <a:cxn ang="0">
                <a:pos x="0" y="103"/>
              </a:cxn>
              <a:cxn ang="0">
                <a:pos x="1" y="117"/>
              </a:cxn>
              <a:cxn ang="0">
                <a:pos x="3" y="131"/>
              </a:cxn>
              <a:cxn ang="0">
                <a:pos x="8" y="143"/>
              </a:cxn>
              <a:cxn ang="0">
                <a:pos x="14" y="156"/>
              </a:cxn>
              <a:cxn ang="0">
                <a:pos x="22" y="167"/>
              </a:cxn>
              <a:cxn ang="0">
                <a:pos x="31" y="177"/>
              </a:cxn>
              <a:cxn ang="0">
                <a:pos x="41" y="186"/>
              </a:cxn>
              <a:cxn ang="0">
                <a:pos x="52" y="193"/>
              </a:cxn>
              <a:cxn ang="0">
                <a:pos x="65" y="200"/>
              </a:cxn>
              <a:cxn ang="0">
                <a:pos x="77" y="203"/>
              </a:cxn>
              <a:cxn ang="0">
                <a:pos x="91" y="207"/>
              </a:cxn>
              <a:cxn ang="0">
                <a:pos x="104" y="207"/>
              </a:cxn>
              <a:cxn ang="0">
                <a:pos x="118" y="207"/>
              </a:cxn>
              <a:cxn ang="0">
                <a:pos x="130" y="203"/>
              </a:cxn>
              <a:cxn ang="0">
                <a:pos x="144" y="200"/>
              </a:cxn>
              <a:cxn ang="0">
                <a:pos x="155" y="193"/>
              </a:cxn>
              <a:cxn ang="0">
                <a:pos x="167" y="186"/>
              </a:cxn>
              <a:cxn ang="0">
                <a:pos x="177" y="177"/>
              </a:cxn>
              <a:cxn ang="0">
                <a:pos x="186" y="167"/>
              </a:cxn>
              <a:cxn ang="0">
                <a:pos x="194" y="156"/>
              </a:cxn>
              <a:cxn ang="0">
                <a:pos x="199" y="143"/>
              </a:cxn>
              <a:cxn ang="0">
                <a:pos x="204" y="131"/>
              </a:cxn>
              <a:cxn ang="0">
                <a:pos x="206" y="117"/>
              </a:cxn>
            </a:cxnLst>
            <a:rect l="0" t="0" r="r" b="b"/>
            <a:pathLst>
              <a:path w="207" h="207">
                <a:moveTo>
                  <a:pt x="207" y="110"/>
                </a:moveTo>
                <a:lnTo>
                  <a:pt x="207" y="103"/>
                </a:lnTo>
                <a:lnTo>
                  <a:pt x="207" y="97"/>
                </a:lnTo>
                <a:lnTo>
                  <a:pt x="206" y="90"/>
                </a:lnTo>
                <a:lnTo>
                  <a:pt x="205" y="83"/>
                </a:lnTo>
                <a:lnTo>
                  <a:pt x="204" y="76"/>
                </a:lnTo>
                <a:lnTo>
                  <a:pt x="202" y="71"/>
                </a:lnTo>
                <a:lnTo>
                  <a:pt x="199" y="64"/>
                </a:lnTo>
                <a:lnTo>
                  <a:pt x="197" y="58"/>
                </a:lnTo>
                <a:lnTo>
                  <a:pt x="194" y="51"/>
                </a:lnTo>
                <a:lnTo>
                  <a:pt x="190" y="46"/>
                </a:lnTo>
                <a:lnTo>
                  <a:pt x="186" y="40"/>
                </a:lnTo>
                <a:lnTo>
                  <a:pt x="181" y="36"/>
                </a:lnTo>
                <a:lnTo>
                  <a:pt x="177" y="30"/>
                </a:lnTo>
                <a:lnTo>
                  <a:pt x="172" y="25"/>
                </a:lnTo>
                <a:lnTo>
                  <a:pt x="167" y="22"/>
                </a:lnTo>
                <a:lnTo>
                  <a:pt x="161" y="17"/>
                </a:lnTo>
                <a:lnTo>
                  <a:pt x="155" y="14"/>
                </a:lnTo>
                <a:lnTo>
                  <a:pt x="150" y="11"/>
                </a:lnTo>
                <a:lnTo>
                  <a:pt x="144" y="8"/>
                </a:lnTo>
                <a:lnTo>
                  <a:pt x="137" y="5"/>
                </a:lnTo>
                <a:lnTo>
                  <a:pt x="130" y="4"/>
                </a:lnTo>
                <a:lnTo>
                  <a:pt x="123" y="2"/>
                </a:lnTo>
                <a:lnTo>
                  <a:pt x="118" y="0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1" y="0"/>
                </a:lnTo>
                <a:lnTo>
                  <a:pt x="84" y="2"/>
                </a:lnTo>
                <a:lnTo>
                  <a:pt x="77" y="4"/>
                </a:lnTo>
                <a:lnTo>
                  <a:pt x="70" y="5"/>
                </a:lnTo>
                <a:lnTo>
                  <a:pt x="65" y="8"/>
                </a:lnTo>
                <a:lnTo>
                  <a:pt x="58" y="11"/>
                </a:lnTo>
                <a:lnTo>
                  <a:pt x="52" y="14"/>
                </a:lnTo>
                <a:lnTo>
                  <a:pt x="46" y="17"/>
                </a:lnTo>
                <a:lnTo>
                  <a:pt x="41" y="22"/>
                </a:lnTo>
                <a:lnTo>
                  <a:pt x="35" y="25"/>
                </a:lnTo>
                <a:lnTo>
                  <a:pt x="31" y="30"/>
                </a:lnTo>
                <a:lnTo>
                  <a:pt x="26" y="36"/>
                </a:lnTo>
                <a:lnTo>
                  <a:pt x="22" y="40"/>
                </a:lnTo>
                <a:lnTo>
                  <a:pt x="18" y="46"/>
                </a:lnTo>
                <a:lnTo>
                  <a:pt x="14" y="51"/>
                </a:lnTo>
                <a:lnTo>
                  <a:pt x="11" y="58"/>
                </a:lnTo>
                <a:lnTo>
                  <a:pt x="8" y="64"/>
                </a:lnTo>
                <a:lnTo>
                  <a:pt x="6" y="71"/>
                </a:lnTo>
                <a:lnTo>
                  <a:pt x="3" y="76"/>
                </a:lnTo>
                <a:lnTo>
                  <a:pt x="2" y="83"/>
                </a:lnTo>
                <a:lnTo>
                  <a:pt x="1" y="90"/>
                </a:lnTo>
                <a:lnTo>
                  <a:pt x="0" y="97"/>
                </a:lnTo>
                <a:lnTo>
                  <a:pt x="0" y="103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3" y="131"/>
                </a:lnTo>
                <a:lnTo>
                  <a:pt x="6" y="136"/>
                </a:lnTo>
                <a:lnTo>
                  <a:pt x="8" y="143"/>
                </a:lnTo>
                <a:lnTo>
                  <a:pt x="11" y="149"/>
                </a:lnTo>
                <a:lnTo>
                  <a:pt x="14" y="156"/>
                </a:lnTo>
                <a:lnTo>
                  <a:pt x="18" y="161"/>
                </a:lnTo>
                <a:lnTo>
                  <a:pt x="22" y="167"/>
                </a:lnTo>
                <a:lnTo>
                  <a:pt x="26" y="171"/>
                </a:lnTo>
                <a:lnTo>
                  <a:pt x="31" y="177"/>
                </a:lnTo>
                <a:lnTo>
                  <a:pt x="35" y="182"/>
                </a:lnTo>
                <a:lnTo>
                  <a:pt x="41" y="186"/>
                </a:lnTo>
                <a:lnTo>
                  <a:pt x="46" y="190"/>
                </a:lnTo>
                <a:lnTo>
                  <a:pt x="52" y="193"/>
                </a:lnTo>
                <a:lnTo>
                  <a:pt x="58" y="196"/>
                </a:lnTo>
                <a:lnTo>
                  <a:pt x="65" y="200"/>
                </a:lnTo>
                <a:lnTo>
                  <a:pt x="70" y="202"/>
                </a:lnTo>
                <a:lnTo>
                  <a:pt x="77" y="203"/>
                </a:lnTo>
                <a:lnTo>
                  <a:pt x="84" y="205"/>
                </a:lnTo>
                <a:lnTo>
                  <a:pt x="91" y="207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8" y="207"/>
                </a:lnTo>
                <a:lnTo>
                  <a:pt x="123" y="205"/>
                </a:lnTo>
                <a:lnTo>
                  <a:pt x="130" y="203"/>
                </a:lnTo>
                <a:lnTo>
                  <a:pt x="137" y="202"/>
                </a:lnTo>
                <a:lnTo>
                  <a:pt x="144" y="200"/>
                </a:lnTo>
                <a:lnTo>
                  <a:pt x="150" y="196"/>
                </a:lnTo>
                <a:lnTo>
                  <a:pt x="155" y="193"/>
                </a:lnTo>
                <a:lnTo>
                  <a:pt x="161" y="190"/>
                </a:lnTo>
                <a:lnTo>
                  <a:pt x="167" y="186"/>
                </a:lnTo>
                <a:lnTo>
                  <a:pt x="172" y="182"/>
                </a:lnTo>
                <a:lnTo>
                  <a:pt x="177" y="177"/>
                </a:lnTo>
                <a:lnTo>
                  <a:pt x="181" y="171"/>
                </a:lnTo>
                <a:lnTo>
                  <a:pt x="186" y="167"/>
                </a:lnTo>
                <a:lnTo>
                  <a:pt x="190" y="161"/>
                </a:lnTo>
                <a:lnTo>
                  <a:pt x="194" y="156"/>
                </a:lnTo>
                <a:lnTo>
                  <a:pt x="197" y="149"/>
                </a:lnTo>
                <a:lnTo>
                  <a:pt x="199" y="143"/>
                </a:lnTo>
                <a:lnTo>
                  <a:pt x="202" y="136"/>
                </a:lnTo>
                <a:lnTo>
                  <a:pt x="204" y="131"/>
                </a:lnTo>
                <a:lnTo>
                  <a:pt x="205" y="124"/>
                </a:lnTo>
                <a:lnTo>
                  <a:pt x="206" y="117"/>
                </a:lnTo>
                <a:lnTo>
                  <a:pt x="207" y="11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8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850955" y="2919047"/>
            <a:ext cx="0" cy="275452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49368" y="5673570"/>
            <a:ext cx="3320509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88830" y="25087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North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16770" y="5474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East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89538" y="566224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(0,0)</a:t>
            </a:r>
          </a:p>
        </p:txBody>
      </p:sp>
      <p:sp>
        <p:nvSpPr>
          <p:cNvPr id="36" name="Freeform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2750" y="3390897"/>
            <a:ext cx="55563" cy="5556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206" y="90"/>
              </a:cxn>
              <a:cxn ang="0">
                <a:pos x="204" y="77"/>
              </a:cxn>
              <a:cxn ang="0">
                <a:pos x="199" y="64"/>
              </a:cxn>
              <a:cxn ang="0">
                <a:pos x="193" y="52"/>
              </a:cxn>
              <a:cxn ang="0">
                <a:pos x="185" y="41"/>
              </a:cxn>
              <a:cxn ang="0">
                <a:pos x="176" y="30"/>
              </a:cxn>
              <a:cxn ang="0">
                <a:pos x="166" y="21"/>
              </a:cxn>
              <a:cxn ang="0">
                <a:pos x="156" y="13"/>
              </a:cxn>
              <a:cxn ang="0">
                <a:pos x="144" y="8"/>
              </a:cxn>
              <a:cxn ang="0">
                <a:pos x="130" y="3"/>
              </a:cxn>
              <a:cxn ang="0">
                <a:pos x="117" y="1"/>
              </a:cxn>
              <a:cxn ang="0">
                <a:pos x="104" y="0"/>
              </a:cxn>
              <a:cxn ang="0">
                <a:pos x="90" y="1"/>
              </a:cxn>
              <a:cxn ang="0">
                <a:pos x="77" y="3"/>
              </a:cxn>
              <a:cxn ang="0">
                <a:pos x="64" y="8"/>
              </a:cxn>
              <a:cxn ang="0">
                <a:pos x="52" y="13"/>
              </a:cxn>
              <a:cxn ang="0">
                <a:pos x="40" y="21"/>
              </a:cxn>
              <a:cxn ang="0">
                <a:pos x="30" y="30"/>
              </a:cxn>
              <a:cxn ang="0">
                <a:pos x="21" y="41"/>
              </a:cxn>
              <a:cxn ang="0">
                <a:pos x="14" y="52"/>
              </a:cxn>
              <a:cxn ang="0">
                <a:pos x="8" y="64"/>
              </a:cxn>
              <a:cxn ang="0">
                <a:pos x="4" y="77"/>
              </a:cxn>
              <a:cxn ang="0">
                <a:pos x="1" y="90"/>
              </a:cxn>
              <a:cxn ang="0">
                <a:pos x="0" y="104"/>
              </a:cxn>
              <a:cxn ang="0">
                <a:pos x="1" y="118"/>
              </a:cxn>
              <a:cxn ang="0">
                <a:pos x="4" y="130"/>
              </a:cxn>
              <a:cxn ang="0">
                <a:pos x="8" y="144"/>
              </a:cxn>
              <a:cxn ang="0">
                <a:pos x="14" y="155"/>
              </a:cxn>
              <a:cxn ang="0">
                <a:pos x="21" y="166"/>
              </a:cxn>
              <a:cxn ang="0">
                <a:pos x="30" y="176"/>
              </a:cxn>
              <a:cxn ang="0">
                <a:pos x="40" y="185"/>
              </a:cxn>
              <a:cxn ang="0">
                <a:pos x="52" y="193"/>
              </a:cxn>
              <a:cxn ang="0">
                <a:pos x="64" y="199"/>
              </a:cxn>
              <a:cxn ang="0">
                <a:pos x="77" y="204"/>
              </a:cxn>
              <a:cxn ang="0">
                <a:pos x="90" y="206"/>
              </a:cxn>
              <a:cxn ang="0">
                <a:pos x="104" y="207"/>
              </a:cxn>
              <a:cxn ang="0">
                <a:pos x="117" y="206"/>
              </a:cxn>
              <a:cxn ang="0">
                <a:pos x="130" y="204"/>
              </a:cxn>
              <a:cxn ang="0">
                <a:pos x="144" y="199"/>
              </a:cxn>
              <a:cxn ang="0">
                <a:pos x="156" y="193"/>
              </a:cxn>
              <a:cxn ang="0">
                <a:pos x="166" y="185"/>
              </a:cxn>
              <a:cxn ang="0">
                <a:pos x="176" y="176"/>
              </a:cxn>
              <a:cxn ang="0">
                <a:pos x="185" y="166"/>
              </a:cxn>
              <a:cxn ang="0">
                <a:pos x="193" y="155"/>
              </a:cxn>
              <a:cxn ang="0">
                <a:pos x="199" y="144"/>
              </a:cxn>
              <a:cxn ang="0">
                <a:pos x="204" y="130"/>
              </a:cxn>
              <a:cxn ang="0">
                <a:pos x="206" y="118"/>
              </a:cxn>
            </a:cxnLst>
            <a:rect l="0" t="0" r="r" b="b"/>
            <a:pathLst>
              <a:path w="207" h="207">
                <a:moveTo>
                  <a:pt x="207" y="111"/>
                </a:moveTo>
                <a:lnTo>
                  <a:pt x="207" y="104"/>
                </a:lnTo>
                <a:lnTo>
                  <a:pt x="207" y="97"/>
                </a:lnTo>
                <a:lnTo>
                  <a:pt x="206" y="90"/>
                </a:lnTo>
                <a:lnTo>
                  <a:pt x="206" y="84"/>
                </a:lnTo>
                <a:lnTo>
                  <a:pt x="204" y="77"/>
                </a:lnTo>
                <a:lnTo>
                  <a:pt x="201" y="70"/>
                </a:lnTo>
                <a:lnTo>
                  <a:pt x="199" y="64"/>
                </a:lnTo>
                <a:lnTo>
                  <a:pt x="197" y="58"/>
                </a:lnTo>
                <a:lnTo>
                  <a:pt x="193" y="52"/>
                </a:lnTo>
                <a:lnTo>
                  <a:pt x="190" y="46"/>
                </a:lnTo>
                <a:lnTo>
                  <a:pt x="185" y="41"/>
                </a:lnTo>
                <a:lnTo>
                  <a:pt x="182" y="35"/>
                </a:lnTo>
                <a:lnTo>
                  <a:pt x="176" y="30"/>
                </a:lnTo>
                <a:lnTo>
                  <a:pt x="172" y="26"/>
                </a:lnTo>
                <a:lnTo>
                  <a:pt x="166" y="21"/>
                </a:lnTo>
                <a:lnTo>
                  <a:pt x="162" y="18"/>
                </a:lnTo>
                <a:lnTo>
                  <a:pt x="156" y="13"/>
                </a:lnTo>
                <a:lnTo>
                  <a:pt x="149" y="11"/>
                </a:lnTo>
                <a:lnTo>
                  <a:pt x="144" y="8"/>
                </a:lnTo>
                <a:lnTo>
                  <a:pt x="137" y="5"/>
                </a:lnTo>
                <a:lnTo>
                  <a:pt x="130" y="3"/>
                </a:lnTo>
                <a:lnTo>
                  <a:pt x="124" y="2"/>
                </a:lnTo>
                <a:lnTo>
                  <a:pt x="117" y="1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0" y="1"/>
                </a:lnTo>
                <a:lnTo>
                  <a:pt x="83" y="2"/>
                </a:lnTo>
                <a:lnTo>
                  <a:pt x="77" y="3"/>
                </a:lnTo>
                <a:lnTo>
                  <a:pt x="70" y="5"/>
                </a:lnTo>
                <a:lnTo>
                  <a:pt x="64" y="8"/>
                </a:lnTo>
                <a:lnTo>
                  <a:pt x="57" y="11"/>
                </a:lnTo>
                <a:lnTo>
                  <a:pt x="52" y="13"/>
                </a:lnTo>
                <a:lnTo>
                  <a:pt x="46" y="18"/>
                </a:lnTo>
                <a:lnTo>
                  <a:pt x="40" y="21"/>
                </a:lnTo>
                <a:lnTo>
                  <a:pt x="36" y="26"/>
                </a:lnTo>
                <a:lnTo>
                  <a:pt x="30" y="30"/>
                </a:lnTo>
                <a:lnTo>
                  <a:pt x="26" y="35"/>
                </a:lnTo>
                <a:lnTo>
                  <a:pt x="21" y="41"/>
                </a:lnTo>
                <a:lnTo>
                  <a:pt x="18" y="46"/>
                </a:lnTo>
                <a:lnTo>
                  <a:pt x="14" y="52"/>
                </a:lnTo>
                <a:lnTo>
                  <a:pt x="11" y="58"/>
                </a:lnTo>
                <a:lnTo>
                  <a:pt x="8" y="64"/>
                </a:lnTo>
                <a:lnTo>
                  <a:pt x="5" y="70"/>
                </a:lnTo>
                <a:lnTo>
                  <a:pt x="4" y="77"/>
                </a:lnTo>
                <a:lnTo>
                  <a:pt x="2" y="84"/>
                </a:lnTo>
                <a:lnTo>
                  <a:pt x="1" y="90"/>
                </a:lnTo>
                <a:lnTo>
                  <a:pt x="1" y="97"/>
                </a:lnTo>
                <a:lnTo>
                  <a:pt x="0" y="104"/>
                </a:lnTo>
                <a:lnTo>
                  <a:pt x="1" y="111"/>
                </a:lnTo>
                <a:lnTo>
                  <a:pt x="1" y="118"/>
                </a:lnTo>
                <a:lnTo>
                  <a:pt x="2" y="123"/>
                </a:lnTo>
                <a:lnTo>
                  <a:pt x="4" y="130"/>
                </a:lnTo>
                <a:lnTo>
                  <a:pt x="5" y="137"/>
                </a:lnTo>
                <a:lnTo>
                  <a:pt x="8" y="144"/>
                </a:lnTo>
                <a:lnTo>
                  <a:pt x="11" y="149"/>
                </a:lnTo>
                <a:lnTo>
                  <a:pt x="14" y="155"/>
                </a:lnTo>
                <a:lnTo>
                  <a:pt x="18" y="161"/>
                </a:lnTo>
                <a:lnTo>
                  <a:pt x="21" y="166"/>
                </a:lnTo>
                <a:lnTo>
                  <a:pt x="26" y="172"/>
                </a:lnTo>
                <a:lnTo>
                  <a:pt x="30" y="176"/>
                </a:lnTo>
                <a:lnTo>
                  <a:pt x="36" y="181"/>
                </a:lnTo>
                <a:lnTo>
                  <a:pt x="40" y="185"/>
                </a:lnTo>
                <a:lnTo>
                  <a:pt x="46" y="190"/>
                </a:lnTo>
                <a:lnTo>
                  <a:pt x="52" y="193"/>
                </a:lnTo>
                <a:lnTo>
                  <a:pt x="57" y="197"/>
                </a:lnTo>
                <a:lnTo>
                  <a:pt x="64" y="199"/>
                </a:lnTo>
                <a:lnTo>
                  <a:pt x="70" y="201"/>
                </a:lnTo>
                <a:lnTo>
                  <a:pt x="77" y="204"/>
                </a:lnTo>
                <a:lnTo>
                  <a:pt x="83" y="205"/>
                </a:lnTo>
                <a:lnTo>
                  <a:pt x="90" y="206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7" y="206"/>
                </a:lnTo>
                <a:lnTo>
                  <a:pt x="124" y="205"/>
                </a:lnTo>
                <a:lnTo>
                  <a:pt x="130" y="204"/>
                </a:lnTo>
                <a:lnTo>
                  <a:pt x="137" y="201"/>
                </a:lnTo>
                <a:lnTo>
                  <a:pt x="144" y="199"/>
                </a:lnTo>
                <a:lnTo>
                  <a:pt x="149" y="197"/>
                </a:lnTo>
                <a:lnTo>
                  <a:pt x="156" y="193"/>
                </a:lnTo>
                <a:lnTo>
                  <a:pt x="162" y="190"/>
                </a:lnTo>
                <a:lnTo>
                  <a:pt x="166" y="185"/>
                </a:lnTo>
                <a:lnTo>
                  <a:pt x="172" y="181"/>
                </a:lnTo>
                <a:lnTo>
                  <a:pt x="176" y="176"/>
                </a:lnTo>
                <a:lnTo>
                  <a:pt x="182" y="172"/>
                </a:lnTo>
                <a:lnTo>
                  <a:pt x="185" y="166"/>
                </a:lnTo>
                <a:lnTo>
                  <a:pt x="190" y="161"/>
                </a:lnTo>
                <a:lnTo>
                  <a:pt x="193" y="155"/>
                </a:lnTo>
                <a:lnTo>
                  <a:pt x="197" y="149"/>
                </a:lnTo>
                <a:lnTo>
                  <a:pt x="199" y="144"/>
                </a:lnTo>
                <a:lnTo>
                  <a:pt x="201" y="137"/>
                </a:lnTo>
                <a:lnTo>
                  <a:pt x="204" y="130"/>
                </a:lnTo>
                <a:lnTo>
                  <a:pt x="206" y="123"/>
                </a:lnTo>
                <a:lnTo>
                  <a:pt x="206" y="118"/>
                </a:lnTo>
                <a:lnTo>
                  <a:pt x="207" y="111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cxnSp>
        <p:nvCxnSpPr>
          <p:cNvPr id="3" name="Straight Arrow Connector 2"/>
          <p:cNvCxnSpPr>
            <a:stCxn id="75" idx="29"/>
          </p:cNvCxnSpPr>
          <p:nvPr/>
        </p:nvCxnSpPr>
        <p:spPr>
          <a:xfrm flipH="1" flipV="1">
            <a:off x="3108960" y="3451860"/>
            <a:ext cx="1489980" cy="13630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">
            <a:extLst>
              <a:ext uri="{FF2B5EF4-FFF2-40B4-BE49-F238E27FC236}">
                <a16:creationId xmlns:a16="http://schemas.microsoft.com/office/drawing/2014/main" id="{C7323065-4E77-43ED-B7E5-F11CE188505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9866" y="4765031"/>
            <a:ext cx="1056379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 (N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E95C0E69-8107-46D5-AF52-D09E3F64A5E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5593" y="3008310"/>
            <a:ext cx="637995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 (?, ?)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278479-D3A0-4A0E-A687-E1BF30882FB2}"/>
              </a:ext>
            </a:extLst>
          </p:cNvPr>
          <p:cNvSpPr txBox="1"/>
          <p:nvPr/>
        </p:nvSpPr>
        <p:spPr>
          <a:xfrm>
            <a:off x="2888273" y="418982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AB</a:t>
            </a:r>
            <a:r>
              <a:rPr lang="en-US" dirty="0"/>
              <a:t> &amp; </a:t>
            </a:r>
            <a:r>
              <a:rPr lang="en-US" dirty="0" err="1"/>
              <a:t>Dir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54F07-E2D2-4569-9FAD-238B72ACCE02}"/>
              </a:ext>
            </a:extLst>
          </p:cNvPr>
          <p:cNvSpPr txBox="1"/>
          <p:nvPr/>
        </p:nvSpPr>
        <p:spPr>
          <a:xfrm>
            <a:off x="3950677" y="5029200"/>
            <a:ext cx="2824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Must have a starting coordinate</a:t>
            </a:r>
          </a:p>
        </p:txBody>
      </p:sp>
    </p:spTree>
    <p:extLst>
      <p:ext uri="{BB962C8B-B14F-4D97-AF65-F5344CB8AC3E}">
        <p14:creationId xmlns:p14="http://schemas.microsoft.com/office/powerpoint/2010/main" val="366261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5038" y="1454150"/>
            <a:ext cx="3128962" cy="3259138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Latitude (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Lat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)</a:t>
            </a:r>
          </a:p>
          <a:p>
            <a:pPr lvl="1"/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N/S line component</a:t>
            </a:r>
          </a:p>
          <a:p>
            <a:pPr lvl="2"/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N is (+), S is (-)</a:t>
            </a: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Departure (Dep)</a:t>
            </a:r>
          </a:p>
          <a:p>
            <a:pPr lvl="1"/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E/W line component</a:t>
            </a:r>
          </a:p>
          <a:p>
            <a:pPr lvl="2"/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E is (+), W is (-)</a:t>
            </a:r>
          </a:p>
        </p:txBody>
      </p:sp>
      <p:sp>
        <p:nvSpPr>
          <p:cNvPr id="75" name="Freeform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98918" y="4814731"/>
            <a:ext cx="55562" cy="55563"/>
          </a:xfrm>
          <a:custGeom>
            <a:avLst/>
            <a:gdLst/>
            <a:ahLst/>
            <a:cxnLst>
              <a:cxn ang="0">
                <a:pos x="207" y="103"/>
              </a:cxn>
              <a:cxn ang="0">
                <a:pos x="206" y="90"/>
              </a:cxn>
              <a:cxn ang="0">
                <a:pos x="204" y="76"/>
              </a:cxn>
              <a:cxn ang="0">
                <a:pos x="199" y="64"/>
              </a:cxn>
              <a:cxn ang="0">
                <a:pos x="194" y="51"/>
              </a:cxn>
              <a:cxn ang="0">
                <a:pos x="186" y="40"/>
              </a:cxn>
              <a:cxn ang="0">
                <a:pos x="177" y="30"/>
              </a:cxn>
              <a:cxn ang="0">
                <a:pos x="167" y="22"/>
              </a:cxn>
              <a:cxn ang="0">
                <a:pos x="155" y="14"/>
              </a:cxn>
              <a:cxn ang="0">
                <a:pos x="144" y="8"/>
              </a:cxn>
              <a:cxn ang="0">
                <a:pos x="130" y="4"/>
              </a:cxn>
              <a:cxn ang="0">
                <a:pos x="118" y="0"/>
              </a:cxn>
              <a:cxn ang="0">
                <a:pos x="104" y="0"/>
              </a:cxn>
              <a:cxn ang="0">
                <a:pos x="91" y="0"/>
              </a:cxn>
              <a:cxn ang="0">
                <a:pos x="77" y="4"/>
              </a:cxn>
              <a:cxn ang="0">
                <a:pos x="65" y="8"/>
              </a:cxn>
              <a:cxn ang="0">
                <a:pos x="52" y="14"/>
              </a:cxn>
              <a:cxn ang="0">
                <a:pos x="41" y="22"/>
              </a:cxn>
              <a:cxn ang="0">
                <a:pos x="31" y="30"/>
              </a:cxn>
              <a:cxn ang="0">
                <a:pos x="22" y="40"/>
              </a:cxn>
              <a:cxn ang="0">
                <a:pos x="14" y="51"/>
              </a:cxn>
              <a:cxn ang="0">
                <a:pos x="8" y="64"/>
              </a:cxn>
              <a:cxn ang="0">
                <a:pos x="3" y="76"/>
              </a:cxn>
              <a:cxn ang="0">
                <a:pos x="1" y="90"/>
              </a:cxn>
              <a:cxn ang="0">
                <a:pos x="0" y="103"/>
              </a:cxn>
              <a:cxn ang="0">
                <a:pos x="1" y="117"/>
              </a:cxn>
              <a:cxn ang="0">
                <a:pos x="3" y="131"/>
              </a:cxn>
              <a:cxn ang="0">
                <a:pos x="8" y="143"/>
              </a:cxn>
              <a:cxn ang="0">
                <a:pos x="14" y="156"/>
              </a:cxn>
              <a:cxn ang="0">
                <a:pos x="22" y="167"/>
              </a:cxn>
              <a:cxn ang="0">
                <a:pos x="31" y="177"/>
              </a:cxn>
              <a:cxn ang="0">
                <a:pos x="41" y="186"/>
              </a:cxn>
              <a:cxn ang="0">
                <a:pos x="52" y="193"/>
              </a:cxn>
              <a:cxn ang="0">
                <a:pos x="65" y="200"/>
              </a:cxn>
              <a:cxn ang="0">
                <a:pos x="77" y="203"/>
              </a:cxn>
              <a:cxn ang="0">
                <a:pos x="91" y="207"/>
              </a:cxn>
              <a:cxn ang="0">
                <a:pos x="104" y="207"/>
              </a:cxn>
              <a:cxn ang="0">
                <a:pos x="118" y="207"/>
              </a:cxn>
              <a:cxn ang="0">
                <a:pos x="130" y="203"/>
              </a:cxn>
              <a:cxn ang="0">
                <a:pos x="144" y="200"/>
              </a:cxn>
              <a:cxn ang="0">
                <a:pos x="155" y="193"/>
              </a:cxn>
              <a:cxn ang="0">
                <a:pos x="167" y="186"/>
              </a:cxn>
              <a:cxn ang="0">
                <a:pos x="177" y="177"/>
              </a:cxn>
              <a:cxn ang="0">
                <a:pos x="186" y="167"/>
              </a:cxn>
              <a:cxn ang="0">
                <a:pos x="194" y="156"/>
              </a:cxn>
              <a:cxn ang="0">
                <a:pos x="199" y="143"/>
              </a:cxn>
              <a:cxn ang="0">
                <a:pos x="204" y="131"/>
              </a:cxn>
              <a:cxn ang="0">
                <a:pos x="206" y="117"/>
              </a:cxn>
            </a:cxnLst>
            <a:rect l="0" t="0" r="r" b="b"/>
            <a:pathLst>
              <a:path w="207" h="207">
                <a:moveTo>
                  <a:pt x="207" y="110"/>
                </a:moveTo>
                <a:lnTo>
                  <a:pt x="207" y="103"/>
                </a:lnTo>
                <a:lnTo>
                  <a:pt x="207" y="97"/>
                </a:lnTo>
                <a:lnTo>
                  <a:pt x="206" y="90"/>
                </a:lnTo>
                <a:lnTo>
                  <a:pt x="205" y="83"/>
                </a:lnTo>
                <a:lnTo>
                  <a:pt x="204" y="76"/>
                </a:lnTo>
                <a:lnTo>
                  <a:pt x="202" y="71"/>
                </a:lnTo>
                <a:lnTo>
                  <a:pt x="199" y="64"/>
                </a:lnTo>
                <a:lnTo>
                  <a:pt x="197" y="58"/>
                </a:lnTo>
                <a:lnTo>
                  <a:pt x="194" y="51"/>
                </a:lnTo>
                <a:lnTo>
                  <a:pt x="190" y="46"/>
                </a:lnTo>
                <a:lnTo>
                  <a:pt x="186" y="40"/>
                </a:lnTo>
                <a:lnTo>
                  <a:pt x="181" y="36"/>
                </a:lnTo>
                <a:lnTo>
                  <a:pt x="177" y="30"/>
                </a:lnTo>
                <a:lnTo>
                  <a:pt x="172" y="25"/>
                </a:lnTo>
                <a:lnTo>
                  <a:pt x="167" y="22"/>
                </a:lnTo>
                <a:lnTo>
                  <a:pt x="161" y="17"/>
                </a:lnTo>
                <a:lnTo>
                  <a:pt x="155" y="14"/>
                </a:lnTo>
                <a:lnTo>
                  <a:pt x="150" y="11"/>
                </a:lnTo>
                <a:lnTo>
                  <a:pt x="144" y="8"/>
                </a:lnTo>
                <a:lnTo>
                  <a:pt x="137" y="5"/>
                </a:lnTo>
                <a:lnTo>
                  <a:pt x="130" y="4"/>
                </a:lnTo>
                <a:lnTo>
                  <a:pt x="123" y="2"/>
                </a:lnTo>
                <a:lnTo>
                  <a:pt x="118" y="0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1" y="0"/>
                </a:lnTo>
                <a:lnTo>
                  <a:pt x="84" y="2"/>
                </a:lnTo>
                <a:lnTo>
                  <a:pt x="77" y="4"/>
                </a:lnTo>
                <a:lnTo>
                  <a:pt x="70" y="5"/>
                </a:lnTo>
                <a:lnTo>
                  <a:pt x="65" y="8"/>
                </a:lnTo>
                <a:lnTo>
                  <a:pt x="58" y="11"/>
                </a:lnTo>
                <a:lnTo>
                  <a:pt x="52" y="14"/>
                </a:lnTo>
                <a:lnTo>
                  <a:pt x="46" y="17"/>
                </a:lnTo>
                <a:lnTo>
                  <a:pt x="41" y="22"/>
                </a:lnTo>
                <a:lnTo>
                  <a:pt x="35" y="25"/>
                </a:lnTo>
                <a:lnTo>
                  <a:pt x="31" y="30"/>
                </a:lnTo>
                <a:lnTo>
                  <a:pt x="26" y="36"/>
                </a:lnTo>
                <a:lnTo>
                  <a:pt x="22" y="40"/>
                </a:lnTo>
                <a:lnTo>
                  <a:pt x="18" y="46"/>
                </a:lnTo>
                <a:lnTo>
                  <a:pt x="14" y="51"/>
                </a:lnTo>
                <a:lnTo>
                  <a:pt x="11" y="58"/>
                </a:lnTo>
                <a:lnTo>
                  <a:pt x="8" y="64"/>
                </a:lnTo>
                <a:lnTo>
                  <a:pt x="6" y="71"/>
                </a:lnTo>
                <a:lnTo>
                  <a:pt x="3" y="76"/>
                </a:lnTo>
                <a:lnTo>
                  <a:pt x="2" y="83"/>
                </a:lnTo>
                <a:lnTo>
                  <a:pt x="1" y="90"/>
                </a:lnTo>
                <a:lnTo>
                  <a:pt x="0" y="97"/>
                </a:lnTo>
                <a:lnTo>
                  <a:pt x="0" y="103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3" y="131"/>
                </a:lnTo>
                <a:lnTo>
                  <a:pt x="6" y="136"/>
                </a:lnTo>
                <a:lnTo>
                  <a:pt x="8" y="143"/>
                </a:lnTo>
                <a:lnTo>
                  <a:pt x="11" y="149"/>
                </a:lnTo>
                <a:lnTo>
                  <a:pt x="14" y="156"/>
                </a:lnTo>
                <a:lnTo>
                  <a:pt x="18" y="161"/>
                </a:lnTo>
                <a:lnTo>
                  <a:pt x="22" y="167"/>
                </a:lnTo>
                <a:lnTo>
                  <a:pt x="26" y="171"/>
                </a:lnTo>
                <a:lnTo>
                  <a:pt x="31" y="177"/>
                </a:lnTo>
                <a:lnTo>
                  <a:pt x="35" y="182"/>
                </a:lnTo>
                <a:lnTo>
                  <a:pt x="41" y="186"/>
                </a:lnTo>
                <a:lnTo>
                  <a:pt x="46" y="190"/>
                </a:lnTo>
                <a:lnTo>
                  <a:pt x="52" y="193"/>
                </a:lnTo>
                <a:lnTo>
                  <a:pt x="58" y="196"/>
                </a:lnTo>
                <a:lnTo>
                  <a:pt x="65" y="200"/>
                </a:lnTo>
                <a:lnTo>
                  <a:pt x="70" y="202"/>
                </a:lnTo>
                <a:lnTo>
                  <a:pt x="77" y="203"/>
                </a:lnTo>
                <a:lnTo>
                  <a:pt x="84" y="205"/>
                </a:lnTo>
                <a:lnTo>
                  <a:pt x="91" y="207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8" y="207"/>
                </a:lnTo>
                <a:lnTo>
                  <a:pt x="123" y="205"/>
                </a:lnTo>
                <a:lnTo>
                  <a:pt x="130" y="203"/>
                </a:lnTo>
                <a:lnTo>
                  <a:pt x="137" y="202"/>
                </a:lnTo>
                <a:lnTo>
                  <a:pt x="144" y="200"/>
                </a:lnTo>
                <a:lnTo>
                  <a:pt x="150" y="196"/>
                </a:lnTo>
                <a:lnTo>
                  <a:pt x="155" y="193"/>
                </a:lnTo>
                <a:lnTo>
                  <a:pt x="161" y="190"/>
                </a:lnTo>
                <a:lnTo>
                  <a:pt x="167" y="186"/>
                </a:lnTo>
                <a:lnTo>
                  <a:pt x="172" y="182"/>
                </a:lnTo>
                <a:lnTo>
                  <a:pt x="177" y="177"/>
                </a:lnTo>
                <a:lnTo>
                  <a:pt x="181" y="171"/>
                </a:lnTo>
                <a:lnTo>
                  <a:pt x="186" y="167"/>
                </a:lnTo>
                <a:lnTo>
                  <a:pt x="190" y="161"/>
                </a:lnTo>
                <a:lnTo>
                  <a:pt x="194" y="156"/>
                </a:lnTo>
                <a:lnTo>
                  <a:pt x="197" y="149"/>
                </a:lnTo>
                <a:lnTo>
                  <a:pt x="199" y="143"/>
                </a:lnTo>
                <a:lnTo>
                  <a:pt x="202" y="136"/>
                </a:lnTo>
                <a:lnTo>
                  <a:pt x="204" y="131"/>
                </a:lnTo>
                <a:lnTo>
                  <a:pt x="205" y="124"/>
                </a:lnTo>
                <a:lnTo>
                  <a:pt x="206" y="117"/>
                </a:lnTo>
                <a:lnTo>
                  <a:pt x="207" y="11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76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59866" y="4765031"/>
            <a:ext cx="1056379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 (N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  <p:sp>
        <p:nvSpPr>
          <p:cNvPr id="84" name="Line 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50955" y="2919047"/>
            <a:ext cx="0" cy="275452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5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49368" y="5673570"/>
            <a:ext cx="3320509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88830" y="25087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North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16770" y="5474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East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89538" y="566224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(0,0)</a:t>
            </a:r>
          </a:p>
        </p:txBody>
      </p:sp>
      <p:sp>
        <p:nvSpPr>
          <p:cNvPr id="36" name="Freeform 2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2750" y="3390897"/>
            <a:ext cx="55563" cy="5556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206" y="90"/>
              </a:cxn>
              <a:cxn ang="0">
                <a:pos x="204" y="77"/>
              </a:cxn>
              <a:cxn ang="0">
                <a:pos x="199" y="64"/>
              </a:cxn>
              <a:cxn ang="0">
                <a:pos x="193" y="52"/>
              </a:cxn>
              <a:cxn ang="0">
                <a:pos x="185" y="41"/>
              </a:cxn>
              <a:cxn ang="0">
                <a:pos x="176" y="30"/>
              </a:cxn>
              <a:cxn ang="0">
                <a:pos x="166" y="21"/>
              </a:cxn>
              <a:cxn ang="0">
                <a:pos x="156" y="13"/>
              </a:cxn>
              <a:cxn ang="0">
                <a:pos x="144" y="8"/>
              </a:cxn>
              <a:cxn ang="0">
                <a:pos x="130" y="3"/>
              </a:cxn>
              <a:cxn ang="0">
                <a:pos x="117" y="1"/>
              </a:cxn>
              <a:cxn ang="0">
                <a:pos x="104" y="0"/>
              </a:cxn>
              <a:cxn ang="0">
                <a:pos x="90" y="1"/>
              </a:cxn>
              <a:cxn ang="0">
                <a:pos x="77" y="3"/>
              </a:cxn>
              <a:cxn ang="0">
                <a:pos x="64" y="8"/>
              </a:cxn>
              <a:cxn ang="0">
                <a:pos x="52" y="13"/>
              </a:cxn>
              <a:cxn ang="0">
                <a:pos x="40" y="21"/>
              </a:cxn>
              <a:cxn ang="0">
                <a:pos x="30" y="30"/>
              </a:cxn>
              <a:cxn ang="0">
                <a:pos x="21" y="41"/>
              </a:cxn>
              <a:cxn ang="0">
                <a:pos x="14" y="52"/>
              </a:cxn>
              <a:cxn ang="0">
                <a:pos x="8" y="64"/>
              </a:cxn>
              <a:cxn ang="0">
                <a:pos x="4" y="77"/>
              </a:cxn>
              <a:cxn ang="0">
                <a:pos x="1" y="90"/>
              </a:cxn>
              <a:cxn ang="0">
                <a:pos x="0" y="104"/>
              </a:cxn>
              <a:cxn ang="0">
                <a:pos x="1" y="118"/>
              </a:cxn>
              <a:cxn ang="0">
                <a:pos x="4" y="130"/>
              </a:cxn>
              <a:cxn ang="0">
                <a:pos x="8" y="144"/>
              </a:cxn>
              <a:cxn ang="0">
                <a:pos x="14" y="155"/>
              </a:cxn>
              <a:cxn ang="0">
                <a:pos x="21" y="166"/>
              </a:cxn>
              <a:cxn ang="0">
                <a:pos x="30" y="176"/>
              </a:cxn>
              <a:cxn ang="0">
                <a:pos x="40" y="185"/>
              </a:cxn>
              <a:cxn ang="0">
                <a:pos x="52" y="193"/>
              </a:cxn>
              <a:cxn ang="0">
                <a:pos x="64" y="199"/>
              </a:cxn>
              <a:cxn ang="0">
                <a:pos x="77" y="204"/>
              </a:cxn>
              <a:cxn ang="0">
                <a:pos x="90" y="206"/>
              </a:cxn>
              <a:cxn ang="0">
                <a:pos x="104" y="207"/>
              </a:cxn>
              <a:cxn ang="0">
                <a:pos x="117" y="206"/>
              </a:cxn>
              <a:cxn ang="0">
                <a:pos x="130" y="204"/>
              </a:cxn>
              <a:cxn ang="0">
                <a:pos x="144" y="199"/>
              </a:cxn>
              <a:cxn ang="0">
                <a:pos x="156" y="193"/>
              </a:cxn>
              <a:cxn ang="0">
                <a:pos x="166" y="185"/>
              </a:cxn>
              <a:cxn ang="0">
                <a:pos x="176" y="176"/>
              </a:cxn>
              <a:cxn ang="0">
                <a:pos x="185" y="166"/>
              </a:cxn>
              <a:cxn ang="0">
                <a:pos x="193" y="155"/>
              </a:cxn>
              <a:cxn ang="0">
                <a:pos x="199" y="144"/>
              </a:cxn>
              <a:cxn ang="0">
                <a:pos x="204" y="130"/>
              </a:cxn>
              <a:cxn ang="0">
                <a:pos x="206" y="118"/>
              </a:cxn>
            </a:cxnLst>
            <a:rect l="0" t="0" r="r" b="b"/>
            <a:pathLst>
              <a:path w="207" h="207">
                <a:moveTo>
                  <a:pt x="207" y="111"/>
                </a:moveTo>
                <a:lnTo>
                  <a:pt x="207" y="104"/>
                </a:lnTo>
                <a:lnTo>
                  <a:pt x="207" y="97"/>
                </a:lnTo>
                <a:lnTo>
                  <a:pt x="206" y="90"/>
                </a:lnTo>
                <a:lnTo>
                  <a:pt x="206" y="84"/>
                </a:lnTo>
                <a:lnTo>
                  <a:pt x="204" y="77"/>
                </a:lnTo>
                <a:lnTo>
                  <a:pt x="201" y="70"/>
                </a:lnTo>
                <a:lnTo>
                  <a:pt x="199" y="64"/>
                </a:lnTo>
                <a:lnTo>
                  <a:pt x="197" y="58"/>
                </a:lnTo>
                <a:lnTo>
                  <a:pt x="193" y="52"/>
                </a:lnTo>
                <a:lnTo>
                  <a:pt x="190" y="46"/>
                </a:lnTo>
                <a:lnTo>
                  <a:pt x="185" y="41"/>
                </a:lnTo>
                <a:lnTo>
                  <a:pt x="182" y="35"/>
                </a:lnTo>
                <a:lnTo>
                  <a:pt x="176" y="30"/>
                </a:lnTo>
                <a:lnTo>
                  <a:pt x="172" y="26"/>
                </a:lnTo>
                <a:lnTo>
                  <a:pt x="166" y="21"/>
                </a:lnTo>
                <a:lnTo>
                  <a:pt x="162" y="18"/>
                </a:lnTo>
                <a:lnTo>
                  <a:pt x="156" y="13"/>
                </a:lnTo>
                <a:lnTo>
                  <a:pt x="149" y="11"/>
                </a:lnTo>
                <a:lnTo>
                  <a:pt x="144" y="8"/>
                </a:lnTo>
                <a:lnTo>
                  <a:pt x="137" y="5"/>
                </a:lnTo>
                <a:lnTo>
                  <a:pt x="130" y="3"/>
                </a:lnTo>
                <a:lnTo>
                  <a:pt x="124" y="2"/>
                </a:lnTo>
                <a:lnTo>
                  <a:pt x="117" y="1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0" y="1"/>
                </a:lnTo>
                <a:lnTo>
                  <a:pt x="83" y="2"/>
                </a:lnTo>
                <a:lnTo>
                  <a:pt x="77" y="3"/>
                </a:lnTo>
                <a:lnTo>
                  <a:pt x="70" y="5"/>
                </a:lnTo>
                <a:lnTo>
                  <a:pt x="64" y="8"/>
                </a:lnTo>
                <a:lnTo>
                  <a:pt x="57" y="11"/>
                </a:lnTo>
                <a:lnTo>
                  <a:pt x="52" y="13"/>
                </a:lnTo>
                <a:lnTo>
                  <a:pt x="46" y="18"/>
                </a:lnTo>
                <a:lnTo>
                  <a:pt x="40" y="21"/>
                </a:lnTo>
                <a:lnTo>
                  <a:pt x="36" y="26"/>
                </a:lnTo>
                <a:lnTo>
                  <a:pt x="30" y="30"/>
                </a:lnTo>
                <a:lnTo>
                  <a:pt x="26" y="35"/>
                </a:lnTo>
                <a:lnTo>
                  <a:pt x="21" y="41"/>
                </a:lnTo>
                <a:lnTo>
                  <a:pt x="18" y="46"/>
                </a:lnTo>
                <a:lnTo>
                  <a:pt x="14" y="52"/>
                </a:lnTo>
                <a:lnTo>
                  <a:pt x="11" y="58"/>
                </a:lnTo>
                <a:lnTo>
                  <a:pt x="8" y="64"/>
                </a:lnTo>
                <a:lnTo>
                  <a:pt x="5" y="70"/>
                </a:lnTo>
                <a:lnTo>
                  <a:pt x="4" y="77"/>
                </a:lnTo>
                <a:lnTo>
                  <a:pt x="2" y="84"/>
                </a:lnTo>
                <a:lnTo>
                  <a:pt x="1" y="90"/>
                </a:lnTo>
                <a:lnTo>
                  <a:pt x="1" y="97"/>
                </a:lnTo>
                <a:lnTo>
                  <a:pt x="0" y="104"/>
                </a:lnTo>
                <a:lnTo>
                  <a:pt x="1" y="111"/>
                </a:lnTo>
                <a:lnTo>
                  <a:pt x="1" y="118"/>
                </a:lnTo>
                <a:lnTo>
                  <a:pt x="2" y="123"/>
                </a:lnTo>
                <a:lnTo>
                  <a:pt x="4" y="130"/>
                </a:lnTo>
                <a:lnTo>
                  <a:pt x="5" y="137"/>
                </a:lnTo>
                <a:lnTo>
                  <a:pt x="8" y="144"/>
                </a:lnTo>
                <a:lnTo>
                  <a:pt x="11" y="149"/>
                </a:lnTo>
                <a:lnTo>
                  <a:pt x="14" y="155"/>
                </a:lnTo>
                <a:lnTo>
                  <a:pt x="18" y="161"/>
                </a:lnTo>
                <a:lnTo>
                  <a:pt x="21" y="166"/>
                </a:lnTo>
                <a:lnTo>
                  <a:pt x="26" y="172"/>
                </a:lnTo>
                <a:lnTo>
                  <a:pt x="30" y="176"/>
                </a:lnTo>
                <a:lnTo>
                  <a:pt x="36" y="181"/>
                </a:lnTo>
                <a:lnTo>
                  <a:pt x="40" y="185"/>
                </a:lnTo>
                <a:lnTo>
                  <a:pt x="46" y="190"/>
                </a:lnTo>
                <a:lnTo>
                  <a:pt x="52" y="193"/>
                </a:lnTo>
                <a:lnTo>
                  <a:pt x="57" y="197"/>
                </a:lnTo>
                <a:lnTo>
                  <a:pt x="64" y="199"/>
                </a:lnTo>
                <a:lnTo>
                  <a:pt x="70" y="201"/>
                </a:lnTo>
                <a:lnTo>
                  <a:pt x="77" y="204"/>
                </a:lnTo>
                <a:lnTo>
                  <a:pt x="83" y="205"/>
                </a:lnTo>
                <a:lnTo>
                  <a:pt x="90" y="206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7" y="206"/>
                </a:lnTo>
                <a:lnTo>
                  <a:pt x="124" y="205"/>
                </a:lnTo>
                <a:lnTo>
                  <a:pt x="130" y="204"/>
                </a:lnTo>
                <a:lnTo>
                  <a:pt x="137" y="201"/>
                </a:lnTo>
                <a:lnTo>
                  <a:pt x="144" y="199"/>
                </a:lnTo>
                <a:lnTo>
                  <a:pt x="149" y="197"/>
                </a:lnTo>
                <a:lnTo>
                  <a:pt x="156" y="193"/>
                </a:lnTo>
                <a:lnTo>
                  <a:pt x="162" y="190"/>
                </a:lnTo>
                <a:lnTo>
                  <a:pt x="166" y="185"/>
                </a:lnTo>
                <a:lnTo>
                  <a:pt x="172" y="181"/>
                </a:lnTo>
                <a:lnTo>
                  <a:pt x="176" y="176"/>
                </a:lnTo>
                <a:lnTo>
                  <a:pt x="182" y="172"/>
                </a:lnTo>
                <a:lnTo>
                  <a:pt x="185" y="166"/>
                </a:lnTo>
                <a:lnTo>
                  <a:pt x="190" y="161"/>
                </a:lnTo>
                <a:lnTo>
                  <a:pt x="193" y="155"/>
                </a:lnTo>
                <a:lnTo>
                  <a:pt x="197" y="149"/>
                </a:lnTo>
                <a:lnTo>
                  <a:pt x="199" y="144"/>
                </a:lnTo>
                <a:lnTo>
                  <a:pt x="201" y="137"/>
                </a:lnTo>
                <a:lnTo>
                  <a:pt x="204" y="130"/>
                </a:lnTo>
                <a:lnTo>
                  <a:pt x="206" y="123"/>
                </a:lnTo>
                <a:lnTo>
                  <a:pt x="206" y="118"/>
                </a:lnTo>
                <a:lnTo>
                  <a:pt x="207" y="111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7" name="Rectangle 2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5593" y="3008310"/>
            <a:ext cx="637995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 (?, ?)</a:t>
            </a:r>
          </a:p>
        </p:txBody>
      </p:sp>
      <p:cxnSp>
        <p:nvCxnSpPr>
          <p:cNvPr id="3" name="Straight Arrow Connector 2"/>
          <p:cNvCxnSpPr>
            <a:stCxn id="75" idx="29"/>
          </p:cNvCxnSpPr>
          <p:nvPr/>
        </p:nvCxnSpPr>
        <p:spPr>
          <a:xfrm flipH="1" flipV="1">
            <a:off x="3108960" y="3451860"/>
            <a:ext cx="1489980" cy="13630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88273" y="418982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AB</a:t>
            </a:r>
            <a:r>
              <a:rPr lang="en-US" dirty="0"/>
              <a:t> &amp; </a:t>
            </a:r>
            <a:r>
              <a:rPr lang="en-US" dirty="0" err="1"/>
              <a:t>Dir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068569" y="3427261"/>
            <a:ext cx="1524925" cy="0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18891" y="3434861"/>
            <a:ext cx="0" cy="141381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7507" y="384516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Lat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74831" y="3048001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Dep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1508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5038" y="1454150"/>
            <a:ext cx="3128962" cy="3259138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Lat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= L x cos(Dir)</a:t>
            </a: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Dep = L x sin(Dir)</a:t>
            </a: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84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850955" y="2919047"/>
            <a:ext cx="0" cy="275452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849368" y="5673570"/>
            <a:ext cx="3320509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88830" y="25087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North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16770" y="5474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East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89538" y="566224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(0,0)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FE7ACEA8-0010-40DF-9E9A-FA4773FBCF3A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98918" y="4814731"/>
            <a:ext cx="55562" cy="55563"/>
          </a:xfrm>
          <a:custGeom>
            <a:avLst/>
            <a:gdLst/>
            <a:ahLst/>
            <a:cxnLst>
              <a:cxn ang="0">
                <a:pos x="207" y="103"/>
              </a:cxn>
              <a:cxn ang="0">
                <a:pos x="206" y="90"/>
              </a:cxn>
              <a:cxn ang="0">
                <a:pos x="204" y="76"/>
              </a:cxn>
              <a:cxn ang="0">
                <a:pos x="199" y="64"/>
              </a:cxn>
              <a:cxn ang="0">
                <a:pos x="194" y="51"/>
              </a:cxn>
              <a:cxn ang="0">
                <a:pos x="186" y="40"/>
              </a:cxn>
              <a:cxn ang="0">
                <a:pos x="177" y="30"/>
              </a:cxn>
              <a:cxn ang="0">
                <a:pos x="167" y="22"/>
              </a:cxn>
              <a:cxn ang="0">
                <a:pos x="155" y="14"/>
              </a:cxn>
              <a:cxn ang="0">
                <a:pos x="144" y="8"/>
              </a:cxn>
              <a:cxn ang="0">
                <a:pos x="130" y="4"/>
              </a:cxn>
              <a:cxn ang="0">
                <a:pos x="118" y="0"/>
              </a:cxn>
              <a:cxn ang="0">
                <a:pos x="104" y="0"/>
              </a:cxn>
              <a:cxn ang="0">
                <a:pos x="91" y="0"/>
              </a:cxn>
              <a:cxn ang="0">
                <a:pos x="77" y="4"/>
              </a:cxn>
              <a:cxn ang="0">
                <a:pos x="65" y="8"/>
              </a:cxn>
              <a:cxn ang="0">
                <a:pos x="52" y="14"/>
              </a:cxn>
              <a:cxn ang="0">
                <a:pos x="41" y="22"/>
              </a:cxn>
              <a:cxn ang="0">
                <a:pos x="31" y="30"/>
              </a:cxn>
              <a:cxn ang="0">
                <a:pos x="22" y="40"/>
              </a:cxn>
              <a:cxn ang="0">
                <a:pos x="14" y="51"/>
              </a:cxn>
              <a:cxn ang="0">
                <a:pos x="8" y="64"/>
              </a:cxn>
              <a:cxn ang="0">
                <a:pos x="3" y="76"/>
              </a:cxn>
              <a:cxn ang="0">
                <a:pos x="1" y="90"/>
              </a:cxn>
              <a:cxn ang="0">
                <a:pos x="0" y="103"/>
              </a:cxn>
              <a:cxn ang="0">
                <a:pos x="1" y="117"/>
              </a:cxn>
              <a:cxn ang="0">
                <a:pos x="3" y="131"/>
              </a:cxn>
              <a:cxn ang="0">
                <a:pos x="8" y="143"/>
              </a:cxn>
              <a:cxn ang="0">
                <a:pos x="14" y="156"/>
              </a:cxn>
              <a:cxn ang="0">
                <a:pos x="22" y="167"/>
              </a:cxn>
              <a:cxn ang="0">
                <a:pos x="31" y="177"/>
              </a:cxn>
              <a:cxn ang="0">
                <a:pos x="41" y="186"/>
              </a:cxn>
              <a:cxn ang="0">
                <a:pos x="52" y="193"/>
              </a:cxn>
              <a:cxn ang="0">
                <a:pos x="65" y="200"/>
              </a:cxn>
              <a:cxn ang="0">
                <a:pos x="77" y="203"/>
              </a:cxn>
              <a:cxn ang="0">
                <a:pos x="91" y="207"/>
              </a:cxn>
              <a:cxn ang="0">
                <a:pos x="104" y="207"/>
              </a:cxn>
              <a:cxn ang="0">
                <a:pos x="118" y="207"/>
              </a:cxn>
              <a:cxn ang="0">
                <a:pos x="130" y="203"/>
              </a:cxn>
              <a:cxn ang="0">
                <a:pos x="144" y="200"/>
              </a:cxn>
              <a:cxn ang="0">
                <a:pos x="155" y="193"/>
              </a:cxn>
              <a:cxn ang="0">
                <a:pos x="167" y="186"/>
              </a:cxn>
              <a:cxn ang="0">
                <a:pos x="177" y="177"/>
              </a:cxn>
              <a:cxn ang="0">
                <a:pos x="186" y="167"/>
              </a:cxn>
              <a:cxn ang="0">
                <a:pos x="194" y="156"/>
              </a:cxn>
              <a:cxn ang="0">
                <a:pos x="199" y="143"/>
              </a:cxn>
              <a:cxn ang="0">
                <a:pos x="204" y="131"/>
              </a:cxn>
              <a:cxn ang="0">
                <a:pos x="206" y="117"/>
              </a:cxn>
            </a:cxnLst>
            <a:rect l="0" t="0" r="r" b="b"/>
            <a:pathLst>
              <a:path w="207" h="207">
                <a:moveTo>
                  <a:pt x="207" y="110"/>
                </a:moveTo>
                <a:lnTo>
                  <a:pt x="207" y="103"/>
                </a:lnTo>
                <a:lnTo>
                  <a:pt x="207" y="97"/>
                </a:lnTo>
                <a:lnTo>
                  <a:pt x="206" y="90"/>
                </a:lnTo>
                <a:lnTo>
                  <a:pt x="205" y="83"/>
                </a:lnTo>
                <a:lnTo>
                  <a:pt x="204" y="76"/>
                </a:lnTo>
                <a:lnTo>
                  <a:pt x="202" y="71"/>
                </a:lnTo>
                <a:lnTo>
                  <a:pt x="199" y="64"/>
                </a:lnTo>
                <a:lnTo>
                  <a:pt x="197" y="58"/>
                </a:lnTo>
                <a:lnTo>
                  <a:pt x="194" y="51"/>
                </a:lnTo>
                <a:lnTo>
                  <a:pt x="190" y="46"/>
                </a:lnTo>
                <a:lnTo>
                  <a:pt x="186" y="40"/>
                </a:lnTo>
                <a:lnTo>
                  <a:pt x="181" y="36"/>
                </a:lnTo>
                <a:lnTo>
                  <a:pt x="177" y="30"/>
                </a:lnTo>
                <a:lnTo>
                  <a:pt x="172" y="25"/>
                </a:lnTo>
                <a:lnTo>
                  <a:pt x="167" y="22"/>
                </a:lnTo>
                <a:lnTo>
                  <a:pt x="161" y="17"/>
                </a:lnTo>
                <a:lnTo>
                  <a:pt x="155" y="14"/>
                </a:lnTo>
                <a:lnTo>
                  <a:pt x="150" y="11"/>
                </a:lnTo>
                <a:lnTo>
                  <a:pt x="144" y="8"/>
                </a:lnTo>
                <a:lnTo>
                  <a:pt x="137" y="5"/>
                </a:lnTo>
                <a:lnTo>
                  <a:pt x="130" y="4"/>
                </a:lnTo>
                <a:lnTo>
                  <a:pt x="123" y="2"/>
                </a:lnTo>
                <a:lnTo>
                  <a:pt x="118" y="0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1" y="0"/>
                </a:lnTo>
                <a:lnTo>
                  <a:pt x="84" y="2"/>
                </a:lnTo>
                <a:lnTo>
                  <a:pt x="77" y="4"/>
                </a:lnTo>
                <a:lnTo>
                  <a:pt x="70" y="5"/>
                </a:lnTo>
                <a:lnTo>
                  <a:pt x="65" y="8"/>
                </a:lnTo>
                <a:lnTo>
                  <a:pt x="58" y="11"/>
                </a:lnTo>
                <a:lnTo>
                  <a:pt x="52" y="14"/>
                </a:lnTo>
                <a:lnTo>
                  <a:pt x="46" y="17"/>
                </a:lnTo>
                <a:lnTo>
                  <a:pt x="41" y="22"/>
                </a:lnTo>
                <a:lnTo>
                  <a:pt x="35" y="25"/>
                </a:lnTo>
                <a:lnTo>
                  <a:pt x="31" y="30"/>
                </a:lnTo>
                <a:lnTo>
                  <a:pt x="26" y="36"/>
                </a:lnTo>
                <a:lnTo>
                  <a:pt x="22" y="40"/>
                </a:lnTo>
                <a:lnTo>
                  <a:pt x="18" y="46"/>
                </a:lnTo>
                <a:lnTo>
                  <a:pt x="14" y="51"/>
                </a:lnTo>
                <a:lnTo>
                  <a:pt x="11" y="58"/>
                </a:lnTo>
                <a:lnTo>
                  <a:pt x="8" y="64"/>
                </a:lnTo>
                <a:lnTo>
                  <a:pt x="6" y="71"/>
                </a:lnTo>
                <a:lnTo>
                  <a:pt x="3" y="76"/>
                </a:lnTo>
                <a:lnTo>
                  <a:pt x="2" y="83"/>
                </a:lnTo>
                <a:lnTo>
                  <a:pt x="1" y="90"/>
                </a:lnTo>
                <a:lnTo>
                  <a:pt x="0" y="97"/>
                </a:lnTo>
                <a:lnTo>
                  <a:pt x="0" y="103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3" y="131"/>
                </a:lnTo>
                <a:lnTo>
                  <a:pt x="6" y="136"/>
                </a:lnTo>
                <a:lnTo>
                  <a:pt x="8" y="143"/>
                </a:lnTo>
                <a:lnTo>
                  <a:pt x="11" y="149"/>
                </a:lnTo>
                <a:lnTo>
                  <a:pt x="14" y="156"/>
                </a:lnTo>
                <a:lnTo>
                  <a:pt x="18" y="161"/>
                </a:lnTo>
                <a:lnTo>
                  <a:pt x="22" y="167"/>
                </a:lnTo>
                <a:lnTo>
                  <a:pt x="26" y="171"/>
                </a:lnTo>
                <a:lnTo>
                  <a:pt x="31" y="177"/>
                </a:lnTo>
                <a:lnTo>
                  <a:pt x="35" y="182"/>
                </a:lnTo>
                <a:lnTo>
                  <a:pt x="41" y="186"/>
                </a:lnTo>
                <a:lnTo>
                  <a:pt x="46" y="190"/>
                </a:lnTo>
                <a:lnTo>
                  <a:pt x="52" y="193"/>
                </a:lnTo>
                <a:lnTo>
                  <a:pt x="58" y="196"/>
                </a:lnTo>
                <a:lnTo>
                  <a:pt x="65" y="200"/>
                </a:lnTo>
                <a:lnTo>
                  <a:pt x="70" y="202"/>
                </a:lnTo>
                <a:lnTo>
                  <a:pt x="77" y="203"/>
                </a:lnTo>
                <a:lnTo>
                  <a:pt x="84" y="205"/>
                </a:lnTo>
                <a:lnTo>
                  <a:pt x="91" y="207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8" y="207"/>
                </a:lnTo>
                <a:lnTo>
                  <a:pt x="123" y="205"/>
                </a:lnTo>
                <a:lnTo>
                  <a:pt x="130" y="203"/>
                </a:lnTo>
                <a:lnTo>
                  <a:pt x="137" y="202"/>
                </a:lnTo>
                <a:lnTo>
                  <a:pt x="144" y="200"/>
                </a:lnTo>
                <a:lnTo>
                  <a:pt x="150" y="196"/>
                </a:lnTo>
                <a:lnTo>
                  <a:pt x="155" y="193"/>
                </a:lnTo>
                <a:lnTo>
                  <a:pt x="161" y="190"/>
                </a:lnTo>
                <a:lnTo>
                  <a:pt x="167" y="186"/>
                </a:lnTo>
                <a:lnTo>
                  <a:pt x="172" y="182"/>
                </a:lnTo>
                <a:lnTo>
                  <a:pt x="177" y="177"/>
                </a:lnTo>
                <a:lnTo>
                  <a:pt x="181" y="171"/>
                </a:lnTo>
                <a:lnTo>
                  <a:pt x="186" y="167"/>
                </a:lnTo>
                <a:lnTo>
                  <a:pt x="190" y="161"/>
                </a:lnTo>
                <a:lnTo>
                  <a:pt x="194" y="156"/>
                </a:lnTo>
                <a:lnTo>
                  <a:pt x="197" y="149"/>
                </a:lnTo>
                <a:lnTo>
                  <a:pt x="199" y="143"/>
                </a:lnTo>
                <a:lnTo>
                  <a:pt x="202" y="136"/>
                </a:lnTo>
                <a:lnTo>
                  <a:pt x="204" y="131"/>
                </a:lnTo>
                <a:lnTo>
                  <a:pt x="205" y="124"/>
                </a:lnTo>
                <a:lnTo>
                  <a:pt x="206" y="117"/>
                </a:lnTo>
                <a:lnTo>
                  <a:pt x="207" y="11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3B1ACE9-85BF-4794-86E2-5C91EB24EFC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59866" y="4765031"/>
            <a:ext cx="1056379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 (N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1717ED56-6133-4CC8-98BA-9FFB9BB57AA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2750" y="3390897"/>
            <a:ext cx="55563" cy="5556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206" y="90"/>
              </a:cxn>
              <a:cxn ang="0">
                <a:pos x="204" y="77"/>
              </a:cxn>
              <a:cxn ang="0">
                <a:pos x="199" y="64"/>
              </a:cxn>
              <a:cxn ang="0">
                <a:pos x="193" y="52"/>
              </a:cxn>
              <a:cxn ang="0">
                <a:pos x="185" y="41"/>
              </a:cxn>
              <a:cxn ang="0">
                <a:pos x="176" y="30"/>
              </a:cxn>
              <a:cxn ang="0">
                <a:pos x="166" y="21"/>
              </a:cxn>
              <a:cxn ang="0">
                <a:pos x="156" y="13"/>
              </a:cxn>
              <a:cxn ang="0">
                <a:pos x="144" y="8"/>
              </a:cxn>
              <a:cxn ang="0">
                <a:pos x="130" y="3"/>
              </a:cxn>
              <a:cxn ang="0">
                <a:pos x="117" y="1"/>
              </a:cxn>
              <a:cxn ang="0">
                <a:pos x="104" y="0"/>
              </a:cxn>
              <a:cxn ang="0">
                <a:pos x="90" y="1"/>
              </a:cxn>
              <a:cxn ang="0">
                <a:pos x="77" y="3"/>
              </a:cxn>
              <a:cxn ang="0">
                <a:pos x="64" y="8"/>
              </a:cxn>
              <a:cxn ang="0">
                <a:pos x="52" y="13"/>
              </a:cxn>
              <a:cxn ang="0">
                <a:pos x="40" y="21"/>
              </a:cxn>
              <a:cxn ang="0">
                <a:pos x="30" y="30"/>
              </a:cxn>
              <a:cxn ang="0">
                <a:pos x="21" y="41"/>
              </a:cxn>
              <a:cxn ang="0">
                <a:pos x="14" y="52"/>
              </a:cxn>
              <a:cxn ang="0">
                <a:pos x="8" y="64"/>
              </a:cxn>
              <a:cxn ang="0">
                <a:pos x="4" y="77"/>
              </a:cxn>
              <a:cxn ang="0">
                <a:pos x="1" y="90"/>
              </a:cxn>
              <a:cxn ang="0">
                <a:pos x="0" y="104"/>
              </a:cxn>
              <a:cxn ang="0">
                <a:pos x="1" y="118"/>
              </a:cxn>
              <a:cxn ang="0">
                <a:pos x="4" y="130"/>
              </a:cxn>
              <a:cxn ang="0">
                <a:pos x="8" y="144"/>
              </a:cxn>
              <a:cxn ang="0">
                <a:pos x="14" y="155"/>
              </a:cxn>
              <a:cxn ang="0">
                <a:pos x="21" y="166"/>
              </a:cxn>
              <a:cxn ang="0">
                <a:pos x="30" y="176"/>
              </a:cxn>
              <a:cxn ang="0">
                <a:pos x="40" y="185"/>
              </a:cxn>
              <a:cxn ang="0">
                <a:pos x="52" y="193"/>
              </a:cxn>
              <a:cxn ang="0">
                <a:pos x="64" y="199"/>
              </a:cxn>
              <a:cxn ang="0">
                <a:pos x="77" y="204"/>
              </a:cxn>
              <a:cxn ang="0">
                <a:pos x="90" y="206"/>
              </a:cxn>
              <a:cxn ang="0">
                <a:pos x="104" y="207"/>
              </a:cxn>
              <a:cxn ang="0">
                <a:pos x="117" y="206"/>
              </a:cxn>
              <a:cxn ang="0">
                <a:pos x="130" y="204"/>
              </a:cxn>
              <a:cxn ang="0">
                <a:pos x="144" y="199"/>
              </a:cxn>
              <a:cxn ang="0">
                <a:pos x="156" y="193"/>
              </a:cxn>
              <a:cxn ang="0">
                <a:pos x="166" y="185"/>
              </a:cxn>
              <a:cxn ang="0">
                <a:pos x="176" y="176"/>
              </a:cxn>
              <a:cxn ang="0">
                <a:pos x="185" y="166"/>
              </a:cxn>
              <a:cxn ang="0">
                <a:pos x="193" y="155"/>
              </a:cxn>
              <a:cxn ang="0">
                <a:pos x="199" y="144"/>
              </a:cxn>
              <a:cxn ang="0">
                <a:pos x="204" y="130"/>
              </a:cxn>
              <a:cxn ang="0">
                <a:pos x="206" y="118"/>
              </a:cxn>
            </a:cxnLst>
            <a:rect l="0" t="0" r="r" b="b"/>
            <a:pathLst>
              <a:path w="207" h="207">
                <a:moveTo>
                  <a:pt x="207" y="111"/>
                </a:moveTo>
                <a:lnTo>
                  <a:pt x="207" y="104"/>
                </a:lnTo>
                <a:lnTo>
                  <a:pt x="207" y="97"/>
                </a:lnTo>
                <a:lnTo>
                  <a:pt x="206" y="90"/>
                </a:lnTo>
                <a:lnTo>
                  <a:pt x="206" y="84"/>
                </a:lnTo>
                <a:lnTo>
                  <a:pt x="204" y="77"/>
                </a:lnTo>
                <a:lnTo>
                  <a:pt x="201" y="70"/>
                </a:lnTo>
                <a:lnTo>
                  <a:pt x="199" y="64"/>
                </a:lnTo>
                <a:lnTo>
                  <a:pt x="197" y="58"/>
                </a:lnTo>
                <a:lnTo>
                  <a:pt x="193" y="52"/>
                </a:lnTo>
                <a:lnTo>
                  <a:pt x="190" y="46"/>
                </a:lnTo>
                <a:lnTo>
                  <a:pt x="185" y="41"/>
                </a:lnTo>
                <a:lnTo>
                  <a:pt x="182" y="35"/>
                </a:lnTo>
                <a:lnTo>
                  <a:pt x="176" y="30"/>
                </a:lnTo>
                <a:lnTo>
                  <a:pt x="172" y="26"/>
                </a:lnTo>
                <a:lnTo>
                  <a:pt x="166" y="21"/>
                </a:lnTo>
                <a:lnTo>
                  <a:pt x="162" y="18"/>
                </a:lnTo>
                <a:lnTo>
                  <a:pt x="156" y="13"/>
                </a:lnTo>
                <a:lnTo>
                  <a:pt x="149" y="11"/>
                </a:lnTo>
                <a:lnTo>
                  <a:pt x="144" y="8"/>
                </a:lnTo>
                <a:lnTo>
                  <a:pt x="137" y="5"/>
                </a:lnTo>
                <a:lnTo>
                  <a:pt x="130" y="3"/>
                </a:lnTo>
                <a:lnTo>
                  <a:pt x="124" y="2"/>
                </a:lnTo>
                <a:lnTo>
                  <a:pt x="117" y="1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0" y="1"/>
                </a:lnTo>
                <a:lnTo>
                  <a:pt x="83" y="2"/>
                </a:lnTo>
                <a:lnTo>
                  <a:pt x="77" y="3"/>
                </a:lnTo>
                <a:lnTo>
                  <a:pt x="70" y="5"/>
                </a:lnTo>
                <a:lnTo>
                  <a:pt x="64" y="8"/>
                </a:lnTo>
                <a:lnTo>
                  <a:pt x="57" y="11"/>
                </a:lnTo>
                <a:lnTo>
                  <a:pt x="52" y="13"/>
                </a:lnTo>
                <a:lnTo>
                  <a:pt x="46" y="18"/>
                </a:lnTo>
                <a:lnTo>
                  <a:pt x="40" y="21"/>
                </a:lnTo>
                <a:lnTo>
                  <a:pt x="36" y="26"/>
                </a:lnTo>
                <a:lnTo>
                  <a:pt x="30" y="30"/>
                </a:lnTo>
                <a:lnTo>
                  <a:pt x="26" y="35"/>
                </a:lnTo>
                <a:lnTo>
                  <a:pt x="21" y="41"/>
                </a:lnTo>
                <a:lnTo>
                  <a:pt x="18" y="46"/>
                </a:lnTo>
                <a:lnTo>
                  <a:pt x="14" y="52"/>
                </a:lnTo>
                <a:lnTo>
                  <a:pt x="11" y="58"/>
                </a:lnTo>
                <a:lnTo>
                  <a:pt x="8" y="64"/>
                </a:lnTo>
                <a:lnTo>
                  <a:pt x="5" y="70"/>
                </a:lnTo>
                <a:lnTo>
                  <a:pt x="4" y="77"/>
                </a:lnTo>
                <a:lnTo>
                  <a:pt x="2" y="84"/>
                </a:lnTo>
                <a:lnTo>
                  <a:pt x="1" y="90"/>
                </a:lnTo>
                <a:lnTo>
                  <a:pt x="1" y="97"/>
                </a:lnTo>
                <a:lnTo>
                  <a:pt x="0" y="104"/>
                </a:lnTo>
                <a:lnTo>
                  <a:pt x="1" y="111"/>
                </a:lnTo>
                <a:lnTo>
                  <a:pt x="1" y="118"/>
                </a:lnTo>
                <a:lnTo>
                  <a:pt x="2" y="123"/>
                </a:lnTo>
                <a:lnTo>
                  <a:pt x="4" y="130"/>
                </a:lnTo>
                <a:lnTo>
                  <a:pt x="5" y="137"/>
                </a:lnTo>
                <a:lnTo>
                  <a:pt x="8" y="144"/>
                </a:lnTo>
                <a:lnTo>
                  <a:pt x="11" y="149"/>
                </a:lnTo>
                <a:lnTo>
                  <a:pt x="14" y="155"/>
                </a:lnTo>
                <a:lnTo>
                  <a:pt x="18" y="161"/>
                </a:lnTo>
                <a:lnTo>
                  <a:pt x="21" y="166"/>
                </a:lnTo>
                <a:lnTo>
                  <a:pt x="26" y="172"/>
                </a:lnTo>
                <a:lnTo>
                  <a:pt x="30" y="176"/>
                </a:lnTo>
                <a:lnTo>
                  <a:pt x="36" y="181"/>
                </a:lnTo>
                <a:lnTo>
                  <a:pt x="40" y="185"/>
                </a:lnTo>
                <a:lnTo>
                  <a:pt x="46" y="190"/>
                </a:lnTo>
                <a:lnTo>
                  <a:pt x="52" y="193"/>
                </a:lnTo>
                <a:lnTo>
                  <a:pt x="57" y="197"/>
                </a:lnTo>
                <a:lnTo>
                  <a:pt x="64" y="199"/>
                </a:lnTo>
                <a:lnTo>
                  <a:pt x="70" y="201"/>
                </a:lnTo>
                <a:lnTo>
                  <a:pt x="77" y="204"/>
                </a:lnTo>
                <a:lnTo>
                  <a:pt x="83" y="205"/>
                </a:lnTo>
                <a:lnTo>
                  <a:pt x="90" y="206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7" y="206"/>
                </a:lnTo>
                <a:lnTo>
                  <a:pt x="124" y="205"/>
                </a:lnTo>
                <a:lnTo>
                  <a:pt x="130" y="204"/>
                </a:lnTo>
                <a:lnTo>
                  <a:pt x="137" y="201"/>
                </a:lnTo>
                <a:lnTo>
                  <a:pt x="144" y="199"/>
                </a:lnTo>
                <a:lnTo>
                  <a:pt x="149" y="197"/>
                </a:lnTo>
                <a:lnTo>
                  <a:pt x="156" y="193"/>
                </a:lnTo>
                <a:lnTo>
                  <a:pt x="162" y="190"/>
                </a:lnTo>
                <a:lnTo>
                  <a:pt x="166" y="185"/>
                </a:lnTo>
                <a:lnTo>
                  <a:pt x="172" y="181"/>
                </a:lnTo>
                <a:lnTo>
                  <a:pt x="176" y="176"/>
                </a:lnTo>
                <a:lnTo>
                  <a:pt x="182" y="172"/>
                </a:lnTo>
                <a:lnTo>
                  <a:pt x="185" y="166"/>
                </a:lnTo>
                <a:lnTo>
                  <a:pt x="190" y="161"/>
                </a:lnTo>
                <a:lnTo>
                  <a:pt x="193" y="155"/>
                </a:lnTo>
                <a:lnTo>
                  <a:pt x="197" y="149"/>
                </a:lnTo>
                <a:lnTo>
                  <a:pt x="199" y="144"/>
                </a:lnTo>
                <a:lnTo>
                  <a:pt x="201" y="137"/>
                </a:lnTo>
                <a:lnTo>
                  <a:pt x="204" y="130"/>
                </a:lnTo>
                <a:lnTo>
                  <a:pt x="206" y="123"/>
                </a:lnTo>
                <a:lnTo>
                  <a:pt x="206" y="118"/>
                </a:lnTo>
                <a:lnTo>
                  <a:pt x="207" y="111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94BE72E5-4278-4352-95B9-F02C5FBDA02C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5593" y="3008310"/>
            <a:ext cx="637995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 (?, ?)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580B3A-476E-497F-8201-BAFBD3054657}"/>
              </a:ext>
            </a:extLst>
          </p:cNvPr>
          <p:cNvCxnSpPr>
            <a:stCxn id="20" idx="29"/>
          </p:cNvCxnSpPr>
          <p:nvPr/>
        </p:nvCxnSpPr>
        <p:spPr>
          <a:xfrm flipH="1" flipV="1">
            <a:off x="3108960" y="3451860"/>
            <a:ext cx="1489980" cy="13630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358FB8E-79C4-4122-92A7-B0546F0A39C5}"/>
              </a:ext>
            </a:extLst>
          </p:cNvPr>
          <p:cNvSpPr txBox="1"/>
          <p:nvPr/>
        </p:nvSpPr>
        <p:spPr>
          <a:xfrm>
            <a:off x="3510065" y="411667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AB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9E30BD-7454-4EED-B008-F380C5E490B3}"/>
              </a:ext>
            </a:extLst>
          </p:cNvPr>
          <p:cNvCxnSpPr/>
          <p:nvPr/>
        </p:nvCxnSpPr>
        <p:spPr>
          <a:xfrm flipH="1">
            <a:off x="3068569" y="3427261"/>
            <a:ext cx="1524925" cy="0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65FA1F-B1F9-457F-B340-A10B431D9492}"/>
              </a:ext>
            </a:extLst>
          </p:cNvPr>
          <p:cNvCxnSpPr/>
          <p:nvPr/>
        </p:nvCxnSpPr>
        <p:spPr>
          <a:xfrm flipV="1">
            <a:off x="4618891" y="3434861"/>
            <a:ext cx="0" cy="141381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937CFB9-EB7A-4209-9C34-51F9D31DAC55}"/>
              </a:ext>
            </a:extLst>
          </p:cNvPr>
          <p:cNvSpPr txBox="1"/>
          <p:nvPr/>
        </p:nvSpPr>
        <p:spPr>
          <a:xfrm>
            <a:off x="4677507" y="384516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Lat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5E3BED-20A8-461F-B5E7-DF28F6468534}"/>
              </a:ext>
            </a:extLst>
          </p:cNvPr>
          <p:cNvSpPr txBox="1"/>
          <p:nvPr/>
        </p:nvSpPr>
        <p:spPr>
          <a:xfrm>
            <a:off x="3774831" y="3048001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Dep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6A200C9C-4783-4270-A273-CC6CFEDA5947}"/>
              </a:ext>
            </a:extLst>
          </p:cNvPr>
          <p:cNvSpPr/>
          <p:nvPr/>
        </p:nvSpPr>
        <p:spPr>
          <a:xfrm>
            <a:off x="4218432" y="4328160"/>
            <a:ext cx="914400" cy="914400"/>
          </a:xfrm>
          <a:prstGeom prst="arc">
            <a:avLst>
              <a:gd name="adj1" fmla="val 13046314"/>
              <a:gd name="adj2" fmla="val 15760416"/>
            </a:avLst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192B33-EFBA-486A-9E32-019BA8BA426C}"/>
              </a:ext>
            </a:extLst>
          </p:cNvPr>
          <p:cNvSpPr txBox="1"/>
          <p:nvPr/>
        </p:nvSpPr>
        <p:spPr>
          <a:xfrm>
            <a:off x="3991649" y="39398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3972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5038" y="1454150"/>
            <a:ext cx="3128962" cy="3259138"/>
          </a:xfrm>
        </p:spPr>
        <p:txBody>
          <a:bodyPr>
            <a:normAutofit lnSpcReduction="10000"/>
          </a:bodyPr>
          <a:lstStyle/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Lat = L x cos(Dir)</a:t>
            </a: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Dep = L x sin(Dir)</a:t>
            </a:r>
          </a:p>
          <a:p>
            <a:endParaRPr lang="en-GB" baseline="-25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N</a:t>
            </a:r>
            <a:r>
              <a:rPr lang="en-GB" baseline="-25000" dirty="0">
                <a:solidFill>
                  <a:srgbClr val="000000"/>
                </a:solidFill>
                <a:cs typeface="Lucida Sans Unicode" pitchFamily="34" charset="0"/>
              </a:rPr>
              <a:t>B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= N</a:t>
            </a:r>
            <a:r>
              <a:rPr lang="en-GB" baseline="-25000" dirty="0">
                <a:solidFill>
                  <a:srgbClr val="000000"/>
                </a:solidFill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+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Lat</a:t>
            </a:r>
            <a:r>
              <a:rPr lang="en-GB" baseline="-25000" dirty="0" err="1">
                <a:solidFill>
                  <a:srgbClr val="000000"/>
                </a:solidFill>
                <a:cs typeface="Lucida Sans Unicode" pitchFamily="34" charset="0"/>
              </a:rPr>
              <a:t>AB</a:t>
            </a:r>
            <a:endParaRPr lang="en-GB" baseline="-25000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E</a:t>
            </a:r>
            <a:r>
              <a:rPr lang="en-GB" baseline="-25000" dirty="0">
                <a:solidFill>
                  <a:srgbClr val="000000"/>
                </a:solidFill>
                <a:cs typeface="Lucida Sans Unicode" pitchFamily="34" charset="0"/>
              </a:rPr>
              <a:t>B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= E</a:t>
            </a:r>
            <a:r>
              <a:rPr lang="en-GB" baseline="-25000" dirty="0">
                <a:solidFill>
                  <a:srgbClr val="000000"/>
                </a:solidFill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+ 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Dep</a:t>
            </a:r>
            <a:r>
              <a:rPr lang="en-GB" baseline="-25000" dirty="0" err="1">
                <a:solidFill>
                  <a:srgbClr val="000000"/>
                </a:solidFill>
                <a:cs typeface="Lucida Sans Unicode" pitchFamily="34" charset="0"/>
              </a:rPr>
              <a:t>AB</a:t>
            </a:r>
            <a:endParaRPr lang="en-GB" baseline="-250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84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850955" y="2919047"/>
            <a:ext cx="0" cy="275452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849368" y="5673570"/>
            <a:ext cx="3320509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88830" y="25087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North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16770" y="5474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East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89538" y="566224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(0,0)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C2533081-4944-42A4-A420-1B42AD12CAA5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98918" y="4814731"/>
            <a:ext cx="55562" cy="55563"/>
          </a:xfrm>
          <a:custGeom>
            <a:avLst/>
            <a:gdLst/>
            <a:ahLst/>
            <a:cxnLst>
              <a:cxn ang="0">
                <a:pos x="207" y="103"/>
              </a:cxn>
              <a:cxn ang="0">
                <a:pos x="206" y="90"/>
              </a:cxn>
              <a:cxn ang="0">
                <a:pos x="204" y="76"/>
              </a:cxn>
              <a:cxn ang="0">
                <a:pos x="199" y="64"/>
              </a:cxn>
              <a:cxn ang="0">
                <a:pos x="194" y="51"/>
              </a:cxn>
              <a:cxn ang="0">
                <a:pos x="186" y="40"/>
              </a:cxn>
              <a:cxn ang="0">
                <a:pos x="177" y="30"/>
              </a:cxn>
              <a:cxn ang="0">
                <a:pos x="167" y="22"/>
              </a:cxn>
              <a:cxn ang="0">
                <a:pos x="155" y="14"/>
              </a:cxn>
              <a:cxn ang="0">
                <a:pos x="144" y="8"/>
              </a:cxn>
              <a:cxn ang="0">
                <a:pos x="130" y="4"/>
              </a:cxn>
              <a:cxn ang="0">
                <a:pos x="118" y="0"/>
              </a:cxn>
              <a:cxn ang="0">
                <a:pos x="104" y="0"/>
              </a:cxn>
              <a:cxn ang="0">
                <a:pos x="91" y="0"/>
              </a:cxn>
              <a:cxn ang="0">
                <a:pos x="77" y="4"/>
              </a:cxn>
              <a:cxn ang="0">
                <a:pos x="65" y="8"/>
              </a:cxn>
              <a:cxn ang="0">
                <a:pos x="52" y="14"/>
              </a:cxn>
              <a:cxn ang="0">
                <a:pos x="41" y="22"/>
              </a:cxn>
              <a:cxn ang="0">
                <a:pos x="31" y="30"/>
              </a:cxn>
              <a:cxn ang="0">
                <a:pos x="22" y="40"/>
              </a:cxn>
              <a:cxn ang="0">
                <a:pos x="14" y="51"/>
              </a:cxn>
              <a:cxn ang="0">
                <a:pos x="8" y="64"/>
              </a:cxn>
              <a:cxn ang="0">
                <a:pos x="3" y="76"/>
              </a:cxn>
              <a:cxn ang="0">
                <a:pos x="1" y="90"/>
              </a:cxn>
              <a:cxn ang="0">
                <a:pos x="0" y="103"/>
              </a:cxn>
              <a:cxn ang="0">
                <a:pos x="1" y="117"/>
              </a:cxn>
              <a:cxn ang="0">
                <a:pos x="3" y="131"/>
              </a:cxn>
              <a:cxn ang="0">
                <a:pos x="8" y="143"/>
              </a:cxn>
              <a:cxn ang="0">
                <a:pos x="14" y="156"/>
              </a:cxn>
              <a:cxn ang="0">
                <a:pos x="22" y="167"/>
              </a:cxn>
              <a:cxn ang="0">
                <a:pos x="31" y="177"/>
              </a:cxn>
              <a:cxn ang="0">
                <a:pos x="41" y="186"/>
              </a:cxn>
              <a:cxn ang="0">
                <a:pos x="52" y="193"/>
              </a:cxn>
              <a:cxn ang="0">
                <a:pos x="65" y="200"/>
              </a:cxn>
              <a:cxn ang="0">
                <a:pos x="77" y="203"/>
              </a:cxn>
              <a:cxn ang="0">
                <a:pos x="91" y="207"/>
              </a:cxn>
              <a:cxn ang="0">
                <a:pos x="104" y="207"/>
              </a:cxn>
              <a:cxn ang="0">
                <a:pos x="118" y="207"/>
              </a:cxn>
              <a:cxn ang="0">
                <a:pos x="130" y="203"/>
              </a:cxn>
              <a:cxn ang="0">
                <a:pos x="144" y="200"/>
              </a:cxn>
              <a:cxn ang="0">
                <a:pos x="155" y="193"/>
              </a:cxn>
              <a:cxn ang="0">
                <a:pos x="167" y="186"/>
              </a:cxn>
              <a:cxn ang="0">
                <a:pos x="177" y="177"/>
              </a:cxn>
              <a:cxn ang="0">
                <a:pos x="186" y="167"/>
              </a:cxn>
              <a:cxn ang="0">
                <a:pos x="194" y="156"/>
              </a:cxn>
              <a:cxn ang="0">
                <a:pos x="199" y="143"/>
              </a:cxn>
              <a:cxn ang="0">
                <a:pos x="204" y="131"/>
              </a:cxn>
              <a:cxn ang="0">
                <a:pos x="206" y="117"/>
              </a:cxn>
            </a:cxnLst>
            <a:rect l="0" t="0" r="r" b="b"/>
            <a:pathLst>
              <a:path w="207" h="207">
                <a:moveTo>
                  <a:pt x="207" y="110"/>
                </a:moveTo>
                <a:lnTo>
                  <a:pt x="207" y="103"/>
                </a:lnTo>
                <a:lnTo>
                  <a:pt x="207" y="97"/>
                </a:lnTo>
                <a:lnTo>
                  <a:pt x="206" y="90"/>
                </a:lnTo>
                <a:lnTo>
                  <a:pt x="205" y="83"/>
                </a:lnTo>
                <a:lnTo>
                  <a:pt x="204" y="76"/>
                </a:lnTo>
                <a:lnTo>
                  <a:pt x="202" y="71"/>
                </a:lnTo>
                <a:lnTo>
                  <a:pt x="199" y="64"/>
                </a:lnTo>
                <a:lnTo>
                  <a:pt x="197" y="58"/>
                </a:lnTo>
                <a:lnTo>
                  <a:pt x="194" y="51"/>
                </a:lnTo>
                <a:lnTo>
                  <a:pt x="190" y="46"/>
                </a:lnTo>
                <a:lnTo>
                  <a:pt x="186" y="40"/>
                </a:lnTo>
                <a:lnTo>
                  <a:pt x="181" y="36"/>
                </a:lnTo>
                <a:lnTo>
                  <a:pt x="177" y="30"/>
                </a:lnTo>
                <a:lnTo>
                  <a:pt x="172" y="25"/>
                </a:lnTo>
                <a:lnTo>
                  <a:pt x="167" y="22"/>
                </a:lnTo>
                <a:lnTo>
                  <a:pt x="161" y="17"/>
                </a:lnTo>
                <a:lnTo>
                  <a:pt x="155" y="14"/>
                </a:lnTo>
                <a:lnTo>
                  <a:pt x="150" y="11"/>
                </a:lnTo>
                <a:lnTo>
                  <a:pt x="144" y="8"/>
                </a:lnTo>
                <a:lnTo>
                  <a:pt x="137" y="5"/>
                </a:lnTo>
                <a:lnTo>
                  <a:pt x="130" y="4"/>
                </a:lnTo>
                <a:lnTo>
                  <a:pt x="123" y="2"/>
                </a:lnTo>
                <a:lnTo>
                  <a:pt x="118" y="0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1" y="0"/>
                </a:lnTo>
                <a:lnTo>
                  <a:pt x="84" y="2"/>
                </a:lnTo>
                <a:lnTo>
                  <a:pt x="77" y="4"/>
                </a:lnTo>
                <a:lnTo>
                  <a:pt x="70" y="5"/>
                </a:lnTo>
                <a:lnTo>
                  <a:pt x="65" y="8"/>
                </a:lnTo>
                <a:lnTo>
                  <a:pt x="58" y="11"/>
                </a:lnTo>
                <a:lnTo>
                  <a:pt x="52" y="14"/>
                </a:lnTo>
                <a:lnTo>
                  <a:pt x="46" y="17"/>
                </a:lnTo>
                <a:lnTo>
                  <a:pt x="41" y="22"/>
                </a:lnTo>
                <a:lnTo>
                  <a:pt x="35" y="25"/>
                </a:lnTo>
                <a:lnTo>
                  <a:pt x="31" y="30"/>
                </a:lnTo>
                <a:lnTo>
                  <a:pt x="26" y="36"/>
                </a:lnTo>
                <a:lnTo>
                  <a:pt x="22" y="40"/>
                </a:lnTo>
                <a:lnTo>
                  <a:pt x="18" y="46"/>
                </a:lnTo>
                <a:lnTo>
                  <a:pt x="14" y="51"/>
                </a:lnTo>
                <a:lnTo>
                  <a:pt x="11" y="58"/>
                </a:lnTo>
                <a:lnTo>
                  <a:pt x="8" y="64"/>
                </a:lnTo>
                <a:lnTo>
                  <a:pt x="6" y="71"/>
                </a:lnTo>
                <a:lnTo>
                  <a:pt x="3" y="76"/>
                </a:lnTo>
                <a:lnTo>
                  <a:pt x="2" y="83"/>
                </a:lnTo>
                <a:lnTo>
                  <a:pt x="1" y="90"/>
                </a:lnTo>
                <a:lnTo>
                  <a:pt x="0" y="97"/>
                </a:lnTo>
                <a:lnTo>
                  <a:pt x="0" y="103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3" y="131"/>
                </a:lnTo>
                <a:lnTo>
                  <a:pt x="6" y="136"/>
                </a:lnTo>
                <a:lnTo>
                  <a:pt x="8" y="143"/>
                </a:lnTo>
                <a:lnTo>
                  <a:pt x="11" y="149"/>
                </a:lnTo>
                <a:lnTo>
                  <a:pt x="14" y="156"/>
                </a:lnTo>
                <a:lnTo>
                  <a:pt x="18" y="161"/>
                </a:lnTo>
                <a:lnTo>
                  <a:pt x="22" y="167"/>
                </a:lnTo>
                <a:lnTo>
                  <a:pt x="26" y="171"/>
                </a:lnTo>
                <a:lnTo>
                  <a:pt x="31" y="177"/>
                </a:lnTo>
                <a:lnTo>
                  <a:pt x="35" y="182"/>
                </a:lnTo>
                <a:lnTo>
                  <a:pt x="41" y="186"/>
                </a:lnTo>
                <a:lnTo>
                  <a:pt x="46" y="190"/>
                </a:lnTo>
                <a:lnTo>
                  <a:pt x="52" y="193"/>
                </a:lnTo>
                <a:lnTo>
                  <a:pt x="58" y="196"/>
                </a:lnTo>
                <a:lnTo>
                  <a:pt x="65" y="200"/>
                </a:lnTo>
                <a:lnTo>
                  <a:pt x="70" y="202"/>
                </a:lnTo>
                <a:lnTo>
                  <a:pt x="77" y="203"/>
                </a:lnTo>
                <a:lnTo>
                  <a:pt x="84" y="205"/>
                </a:lnTo>
                <a:lnTo>
                  <a:pt x="91" y="207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8" y="207"/>
                </a:lnTo>
                <a:lnTo>
                  <a:pt x="123" y="205"/>
                </a:lnTo>
                <a:lnTo>
                  <a:pt x="130" y="203"/>
                </a:lnTo>
                <a:lnTo>
                  <a:pt x="137" y="202"/>
                </a:lnTo>
                <a:lnTo>
                  <a:pt x="144" y="200"/>
                </a:lnTo>
                <a:lnTo>
                  <a:pt x="150" y="196"/>
                </a:lnTo>
                <a:lnTo>
                  <a:pt x="155" y="193"/>
                </a:lnTo>
                <a:lnTo>
                  <a:pt x="161" y="190"/>
                </a:lnTo>
                <a:lnTo>
                  <a:pt x="167" y="186"/>
                </a:lnTo>
                <a:lnTo>
                  <a:pt x="172" y="182"/>
                </a:lnTo>
                <a:lnTo>
                  <a:pt x="177" y="177"/>
                </a:lnTo>
                <a:lnTo>
                  <a:pt x="181" y="171"/>
                </a:lnTo>
                <a:lnTo>
                  <a:pt x="186" y="167"/>
                </a:lnTo>
                <a:lnTo>
                  <a:pt x="190" y="161"/>
                </a:lnTo>
                <a:lnTo>
                  <a:pt x="194" y="156"/>
                </a:lnTo>
                <a:lnTo>
                  <a:pt x="197" y="149"/>
                </a:lnTo>
                <a:lnTo>
                  <a:pt x="199" y="143"/>
                </a:lnTo>
                <a:lnTo>
                  <a:pt x="202" y="136"/>
                </a:lnTo>
                <a:lnTo>
                  <a:pt x="204" y="131"/>
                </a:lnTo>
                <a:lnTo>
                  <a:pt x="205" y="124"/>
                </a:lnTo>
                <a:lnTo>
                  <a:pt x="206" y="117"/>
                </a:lnTo>
                <a:lnTo>
                  <a:pt x="207" y="11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5CCACC1D-D4D5-4AC1-82F1-84410F9104CE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59866" y="4765031"/>
            <a:ext cx="1056379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 (N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AD2767A8-8575-4BD8-80A2-3DA528E5655B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2750" y="3390897"/>
            <a:ext cx="55563" cy="5556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206" y="90"/>
              </a:cxn>
              <a:cxn ang="0">
                <a:pos x="204" y="77"/>
              </a:cxn>
              <a:cxn ang="0">
                <a:pos x="199" y="64"/>
              </a:cxn>
              <a:cxn ang="0">
                <a:pos x="193" y="52"/>
              </a:cxn>
              <a:cxn ang="0">
                <a:pos x="185" y="41"/>
              </a:cxn>
              <a:cxn ang="0">
                <a:pos x="176" y="30"/>
              </a:cxn>
              <a:cxn ang="0">
                <a:pos x="166" y="21"/>
              </a:cxn>
              <a:cxn ang="0">
                <a:pos x="156" y="13"/>
              </a:cxn>
              <a:cxn ang="0">
                <a:pos x="144" y="8"/>
              </a:cxn>
              <a:cxn ang="0">
                <a:pos x="130" y="3"/>
              </a:cxn>
              <a:cxn ang="0">
                <a:pos x="117" y="1"/>
              </a:cxn>
              <a:cxn ang="0">
                <a:pos x="104" y="0"/>
              </a:cxn>
              <a:cxn ang="0">
                <a:pos x="90" y="1"/>
              </a:cxn>
              <a:cxn ang="0">
                <a:pos x="77" y="3"/>
              </a:cxn>
              <a:cxn ang="0">
                <a:pos x="64" y="8"/>
              </a:cxn>
              <a:cxn ang="0">
                <a:pos x="52" y="13"/>
              </a:cxn>
              <a:cxn ang="0">
                <a:pos x="40" y="21"/>
              </a:cxn>
              <a:cxn ang="0">
                <a:pos x="30" y="30"/>
              </a:cxn>
              <a:cxn ang="0">
                <a:pos x="21" y="41"/>
              </a:cxn>
              <a:cxn ang="0">
                <a:pos x="14" y="52"/>
              </a:cxn>
              <a:cxn ang="0">
                <a:pos x="8" y="64"/>
              </a:cxn>
              <a:cxn ang="0">
                <a:pos x="4" y="77"/>
              </a:cxn>
              <a:cxn ang="0">
                <a:pos x="1" y="90"/>
              </a:cxn>
              <a:cxn ang="0">
                <a:pos x="0" y="104"/>
              </a:cxn>
              <a:cxn ang="0">
                <a:pos x="1" y="118"/>
              </a:cxn>
              <a:cxn ang="0">
                <a:pos x="4" y="130"/>
              </a:cxn>
              <a:cxn ang="0">
                <a:pos x="8" y="144"/>
              </a:cxn>
              <a:cxn ang="0">
                <a:pos x="14" y="155"/>
              </a:cxn>
              <a:cxn ang="0">
                <a:pos x="21" y="166"/>
              </a:cxn>
              <a:cxn ang="0">
                <a:pos x="30" y="176"/>
              </a:cxn>
              <a:cxn ang="0">
                <a:pos x="40" y="185"/>
              </a:cxn>
              <a:cxn ang="0">
                <a:pos x="52" y="193"/>
              </a:cxn>
              <a:cxn ang="0">
                <a:pos x="64" y="199"/>
              </a:cxn>
              <a:cxn ang="0">
                <a:pos x="77" y="204"/>
              </a:cxn>
              <a:cxn ang="0">
                <a:pos x="90" y="206"/>
              </a:cxn>
              <a:cxn ang="0">
                <a:pos x="104" y="207"/>
              </a:cxn>
              <a:cxn ang="0">
                <a:pos x="117" y="206"/>
              </a:cxn>
              <a:cxn ang="0">
                <a:pos x="130" y="204"/>
              </a:cxn>
              <a:cxn ang="0">
                <a:pos x="144" y="199"/>
              </a:cxn>
              <a:cxn ang="0">
                <a:pos x="156" y="193"/>
              </a:cxn>
              <a:cxn ang="0">
                <a:pos x="166" y="185"/>
              </a:cxn>
              <a:cxn ang="0">
                <a:pos x="176" y="176"/>
              </a:cxn>
              <a:cxn ang="0">
                <a:pos x="185" y="166"/>
              </a:cxn>
              <a:cxn ang="0">
                <a:pos x="193" y="155"/>
              </a:cxn>
              <a:cxn ang="0">
                <a:pos x="199" y="144"/>
              </a:cxn>
              <a:cxn ang="0">
                <a:pos x="204" y="130"/>
              </a:cxn>
              <a:cxn ang="0">
                <a:pos x="206" y="118"/>
              </a:cxn>
            </a:cxnLst>
            <a:rect l="0" t="0" r="r" b="b"/>
            <a:pathLst>
              <a:path w="207" h="207">
                <a:moveTo>
                  <a:pt x="207" y="111"/>
                </a:moveTo>
                <a:lnTo>
                  <a:pt x="207" y="104"/>
                </a:lnTo>
                <a:lnTo>
                  <a:pt x="207" y="97"/>
                </a:lnTo>
                <a:lnTo>
                  <a:pt x="206" y="90"/>
                </a:lnTo>
                <a:lnTo>
                  <a:pt x="206" y="84"/>
                </a:lnTo>
                <a:lnTo>
                  <a:pt x="204" y="77"/>
                </a:lnTo>
                <a:lnTo>
                  <a:pt x="201" y="70"/>
                </a:lnTo>
                <a:lnTo>
                  <a:pt x="199" y="64"/>
                </a:lnTo>
                <a:lnTo>
                  <a:pt x="197" y="58"/>
                </a:lnTo>
                <a:lnTo>
                  <a:pt x="193" y="52"/>
                </a:lnTo>
                <a:lnTo>
                  <a:pt x="190" y="46"/>
                </a:lnTo>
                <a:lnTo>
                  <a:pt x="185" y="41"/>
                </a:lnTo>
                <a:lnTo>
                  <a:pt x="182" y="35"/>
                </a:lnTo>
                <a:lnTo>
                  <a:pt x="176" y="30"/>
                </a:lnTo>
                <a:lnTo>
                  <a:pt x="172" y="26"/>
                </a:lnTo>
                <a:lnTo>
                  <a:pt x="166" y="21"/>
                </a:lnTo>
                <a:lnTo>
                  <a:pt x="162" y="18"/>
                </a:lnTo>
                <a:lnTo>
                  <a:pt x="156" y="13"/>
                </a:lnTo>
                <a:lnTo>
                  <a:pt x="149" y="11"/>
                </a:lnTo>
                <a:lnTo>
                  <a:pt x="144" y="8"/>
                </a:lnTo>
                <a:lnTo>
                  <a:pt x="137" y="5"/>
                </a:lnTo>
                <a:lnTo>
                  <a:pt x="130" y="3"/>
                </a:lnTo>
                <a:lnTo>
                  <a:pt x="124" y="2"/>
                </a:lnTo>
                <a:lnTo>
                  <a:pt x="117" y="1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0" y="1"/>
                </a:lnTo>
                <a:lnTo>
                  <a:pt x="83" y="2"/>
                </a:lnTo>
                <a:lnTo>
                  <a:pt x="77" y="3"/>
                </a:lnTo>
                <a:lnTo>
                  <a:pt x="70" y="5"/>
                </a:lnTo>
                <a:lnTo>
                  <a:pt x="64" y="8"/>
                </a:lnTo>
                <a:lnTo>
                  <a:pt x="57" y="11"/>
                </a:lnTo>
                <a:lnTo>
                  <a:pt x="52" y="13"/>
                </a:lnTo>
                <a:lnTo>
                  <a:pt x="46" y="18"/>
                </a:lnTo>
                <a:lnTo>
                  <a:pt x="40" y="21"/>
                </a:lnTo>
                <a:lnTo>
                  <a:pt x="36" y="26"/>
                </a:lnTo>
                <a:lnTo>
                  <a:pt x="30" y="30"/>
                </a:lnTo>
                <a:lnTo>
                  <a:pt x="26" y="35"/>
                </a:lnTo>
                <a:lnTo>
                  <a:pt x="21" y="41"/>
                </a:lnTo>
                <a:lnTo>
                  <a:pt x="18" y="46"/>
                </a:lnTo>
                <a:lnTo>
                  <a:pt x="14" y="52"/>
                </a:lnTo>
                <a:lnTo>
                  <a:pt x="11" y="58"/>
                </a:lnTo>
                <a:lnTo>
                  <a:pt x="8" y="64"/>
                </a:lnTo>
                <a:lnTo>
                  <a:pt x="5" y="70"/>
                </a:lnTo>
                <a:lnTo>
                  <a:pt x="4" y="77"/>
                </a:lnTo>
                <a:lnTo>
                  <a:pt x="2" y="84"/>
                </a:lnTo>
                <a:lnTo>
                  <a:pt x="1" y="90"/>
                </a:lnTo>
                <a:lnTo>
                  <a:pt x="1" y="97"/>
                </a:lnTo>
                <a:lnTo>
                  <a:pt x="0" y="104"/>
                </a:lnTo>
                <a:lnTo>
                  <a:pt x="1" y="111"/>
                </a:lnTo>
                <a:lnTo>
                  <a:pt x="1" y="118"/>
                </a:lnTo>
                <a:lnTo>
                  <a:pt x="2" y="123"/>
                </a:lnTo>
                <a:lnTo>
                  <a:pt x="4" y="130"/>
                </a:lnTo>
                <a:lnTo>
                  <a:pt x="5" y="137"/>
                </a:lnTo>
                <a:lnTo>
                  <a:pt x="8" y="144"/>
                </a:lnTo>
                <a:lnTo>
                  <a:pt x="11" y="149"/>
                </a:lnTo>
                <a:lnTo>
                  <a:pt x="14" y="155"/>
                </a:lnTo>
                <a:lnTo>
                  <a:pt x="18" y="161"/>
                </a:lnTo>
                <a:lnTo>
                  <a:pt x="21" y="166"/>
                </a:lnTo>
                <a:lnTo>
                  <a:pt x="26" y="172"/>
                </a:lnTo>
                <a:lnTo>
                  <a:pt x="30" y="176"/>
                </a:lnTo>
                <a:lnTo>
                  <a:pt x="36" y="181"/>
                </a:lnTo>
                <a:lnTo>
                  <a:pt x="40" y="185"/>
                </a:lnTo>
                <a:lnTo>
                  <a:pt x="46" y="190"/>
                </a:lnTo>
                <a:lnTo>
                  <a:pt x="52" y="193"/>
                </a:lnTo>
                <a:lnTo>
                  <a:pt x="57" y="197"/>
                </a:lnTo>
                <a:lnTo>
                  <a:pt x="64" y="199"/>
                </a:lnTo>
                <a:lnTo>
                  <a:pt x="70" y="201"/>
                </a:lnTo>
                <a:lnTo>
                  <a:pt x="77" y="204"/>
                </a:lnTo>
                <a:lnTo>
                  <a:pt x="83" y="205"/>
                </a:lnTo>
                <a:lnTo>
                  <a:pt x="90" y="206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7" y="206"/>
                </a:lnTo>
                <a:lnTo>
                  <a:pt x="124" y="205"/>
                </a:lnTo>
                <a:lnTo>
                  <a:pt x="130" y="204"/>
                </a:lnTo>
                <a:lnTo>
                  <a:pt x="137" y="201"/>
                </a:lnTo>
                <a:lnTo>
                  <a:pt x="144" y="199"/>
                </a:lnTo>
                <a:lnTo>
                  <a:pt x="149" y="197"/>
                </a:lnTo>
                <a:lnTo>
                  <a:pt x="156" y="193"/>
                </a:lnTo>
                <a:lnTo>
                  <a:pt x="162" y="190"/>
                </a:lnTo>
                <a:lnTo>
                  <a:pt x="166" y="185"/>
                </a:lnTo>
                <a:lnTo>
                  <a:pt x="172" y="181"/>
                </a:lnTo>
                <a:lnTo>
                  <a:pt x="176" y="176"/>
                </a:lnTo>
                <a:lnTo>
                  <a:pt x="182" y="172"/>
                </a:lnTo>
                <a:lnTo>
                  <a:pt x="185" y="166"/>
                </a:lnTo>
                <a:lnTo>
                  <a:pt x="190" y="161"/>
                </a:lnTo>
                <a:lnTo>
                  <a:pt x="193" y="155"/>
                </a:lnTo>
                <a:lnTo>
                  <a:pt x="197" y="149"/>
                </a:lnTo>
                <a:lnTo>
                  <a:pt x="199" y="144"/>
                </a:lnTo>
                <a:lnTo>
                  <a:pt x="201" y="137"/>
                </a:lnTo>
                <a:lnTo>
                  <a:pt x="204" y="130"/>
                </a:lnTo>
                <a:lnTo>
                  <a:pt x="206" y="123"/>
                </a:lnTo>
                <a:lnTo>
                  <a:pt x="206" y="118"/>
                </a:lnTo>
                <a:lnTo>
                  <a:pt x="207" y="111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ABAE9FA-49E7-4ED4-9574-6F61D453542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15593" y="3008310"/>
            <a:ext cx="844142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 (N</a:t>
            </a:r>
            <a:r>
              <a:rPr lang="en-GB" baseline="-25000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EC8C28-DB06-44CC-BF01-E9602FA381E1}"/>
              </a:ext>
            </a:extLst>
          </p:cNvPr>
          <p:cNvCxnSpPr>
            <a:stCxn id="20" idx="29"/>
          </p:cNvCxnSpPr>
          <p:nvPr/>
        </p:nvCxnSpPr>
        <p:spPr>
          <a:xfrm flipH="1" flipV="1">
            <a:off x="3108960" y="3451860"/>
            <a:ext cx="1489980" cy="13630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096149-B739-4EB2-84E8-743182F91C93}"/>
              </a:ext>
            </a:extLst>
          </p:cNvPr>
          <p:cNvCxnSpPr/>
          <p:nvPr/>
        </p:nvCxnSpPr>
        <p:spPr>
          <a:xfrm flipH="1">
            <a:off x="3068569" y="3427261"/>
            <a:ext cx="1524925" cy="0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BAADB4-D625-45EA-80EA-F11887429A9A}"/>
              </a:ext>
            </a:extLst>
          </p:cNvPr>
          <p:cNvCxnSpPr/>
          <p:nvPr/>
        </p:nvCxnSpPr>
        <p:spPr>
          <a:xfrm flipV="1">
            <a:off x="4618891" y="3434861"/>
            <a:ext cx="0" cy="1413818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3F9BC7-DCBE-4552-BBBF-0528508529D8}"/>
              </a:ext>
            </a:extLst>
          </p:cNvPr>
          <p:cNvSpPr txBox="1"/>
          <p:nvPr/>
        </p:nvSpPr>
        <p:spPr>
          <a:xfrm>
            <a:off x="4677507" y="384516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Lat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7762A7-A5B8-4A70-87AD-BD60073F299C}"/>
              </a:ext>
            </a:extLst>
          </p:cNvPr>
          <p:cNvSpPr txBox="1"/>
          <p:nvPr/>
        </p:nvSpPr>
        <p:spPr>
          <a:xfrm>
            <a:off x="3774831" y="3048001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Dep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828C2-0948-4A41-9C52-408E499FCF52}"/>
              </a:ext>
            </a:extLst>
          </p:cNvPr>
          <p:cNvSpPr txBox="1"/>
          <p:nvPr/>
        </p:nvSpPr>
        <p:spPr>
          <a:xfrm>
            <a:off x="3510065" y="411667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AB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4D158967-3F49-4BCB-9745-675E86C0CD58}"/>
              </a:ext>
            </a:extLst>
          </p:cNvPr>
          <p:cNvSpPr/>
          <p:nvPr/>
        </p:nvSpPr>
        <p:spPr>
          <a:xfrm>
            <a:off x="4218432" y="4328160"/>
            <a:ext cx="914400" cy="914400"/>
          </a:xfrm>
          <a:prstGeom prst="arc">
            <a:avLst>
              <a:gd name="adj1" fmla="val 13046314"/>
              <a:gd name="adj2" fmla="val 15760416"/>
            </a:avLst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B5E172-9524-4A21-B844-76F56B6FBD2D}"/>
              </a:ext>
            </a:extLst>
          </p:cNvPr>
          <p:cNvSpPr txBox="1"/>
          <p:nvPr/>
        </p:nvSpPr>
        <p:spPr>
          <a:xfrm>
            <a:off x="3991649" y="39398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445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5038" y="1454150"/>
            <a:ext cx="3128962" cy="3259138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0° ≤  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Brng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 ≤  90°</a:t>
            </a:r>
          </a:p>
          <a:p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Lat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= L x cos(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Brng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) 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 (+)</a:t>
            </a:r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Dep = L x sin(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Brng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) 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 (+)</a:t>
            </a:r>
          </a:p>
          <a:p>
            <a:endParaRPr lang="en-GB" dirty="0">
              <a:solidFill>
                <a:srgbClr val="000000"/>
              </a:solidFill>
              <a:cs typeface="Lucida Sans Unicode" pitchFamily="34" charset="0"/>
              <a:sym typeface="Wingdings 3" panose="05040102010807070707" pitchFamily="18" charset="2"/>
            </a:endParaRPr>
          </a:p>
          <a:p>
            <a:r>
              <a:rPr lang="en-GB" dirty="0" err="1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Lat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 &amp; Dep sign 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det’d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 by 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Brng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 quad</a:t>
            </a:r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2935701" y="2493553"/>
            <a:ext cx="2335" cy="3009360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427520" y="3997065"/>
            <a:ext cx="3014028" cy="2335"/>
          </a:xfrm>
          <a:prstGeom prst="line">
            <a:avLst/>
          </a:pr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8" name="Freeform 33"/>
          <p:cNvSpPr>
            <a:spLocks/>
          </p:cNvSpPr>
          <p:nvPr/>
        </p:nvSpPr>
        <p:spPr bwMode="auto">
          <a:xfrm>
            <a:off x="2921693" y="3985391"/>
            <a:ext cx="25682" cy="25682"/>
          </a:xfrm>
          <a:custGeom>
            <a:avLst/>
            <a:gdLst/>
            <a:ahLst/>
            <a:cxnLst>
              <a:cxn ang="0">
                <a:pos x="11" y="5"/>
              </a:cxn>
              <a:cxn ang="0">
                <a:pos x="11" y="5"/>
              </a:cxn>
              <a:cxn ang="0">
                <a:pos x="11" y="4"/>
              </a:cxn>
              <a:cxn ang="0">
                <a:pos x="11" y="3"/>
              </a:cxn>
              <a:cxn ang="0">
                <a:pos x="11" y="3"/>
              </a:cxn>
              <a:cxn ang="0">
                <a:pos x="10" y="2"/>
              </a:cxn>
              <a:cxn ang="0">
                <a:pos x="10" y="1"/>
              </a:cxn>
              <a:cxn ang="0">
                <a:pos x="9" y="1"/>
              </a:cxn>
              <a:cxn ang="0">
                <a:pos x="8" y="0"/>
              </a:cxn>
              <a:cxn ang="0">
                <a:pos x="8" y="0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5" y="0"/>
              </a:cxn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2" y="1"/>
              </a:cxn>
              <a:cxn ang="0">
                <a:pos x="1" y="1"/>
              </a:cxn>
              <a:cxn ang="0">
                <a:pos x="1" y="2"/>
              </a:cxn>
              <a:cxn ang="0">
                <a:pos x="1" y="3"/>
              </a:cxn>
              <a:cxn ang="0">
                <a:pos x="0" y="3"/>
              </a:cxn>
              <a:cxn ang="0">
                <a:pos x="0" y="4"/>
              </a:cxn>
              <a:cxn ang="0">
                <a:pos x="0" y="5"/>
              </a:cxn>
              <a:cxn ang="0">
                <a:pos x="0" y="5"/>
              </a:cxn>
              <a:cxn ang="0">
                <a:pos x="0" y="6"/>
              </a:cxn>
              <a:cxn ang="0">
                <a:pos x="0" y="7"/>
              </a:cxn>
              <a:cxn ang="0">
                <a:pos x="0" y="8"/>
              </a:cxn>
              <a:cxn ang="0">
                <a:pos x="1" y="8"/>
              </a:cxn>
              <a:cxn ang="0">
                <a:pos x="1" y="9"/>
              </a:cxn>
              <a:cxn ang="0">
                <a:pos x="1" y="10"/>
              </a:cxn>
              <a:cxn ang="0">
                <a:pos x="2" y="10"/>
              </a:cxn>
              <a:cxn ang="0">
                <a:pos x="3" y="10"/>
              </a:cxn>
              <a:cxn ang="0">
                <a:pos x="3" y="11"/>
              </a:cxn>
              <a:cxn ang="0">
                <a:pos x="4" y="11"/>
              </a:cxn>
              <a:cxn ang="0">
                <a:pos x="5" y="11"/>
              </a:cxn>
              <a:cxn ang="0">
                <a:pos x="6" y="11"/>
              </a:cxn>
              <a:cxn ang="0">
                <a:pos x="6" y="11"/>
              </a:cxn>
              <a:cxn ang="0">
                <a:pos x="7" y="11"/>
              </a:cxn>
              <a:cxn ang="0">
                <a:pos x="8" y="11"/>
              </a:cxn>
              <a:cxn ang="0">
                <a:pos x="8" y="10"/>
              </a:cxn>
              <a:cxn ang="0">
                <a:pos x="9" y="10"/>
              </a:cxn>
              <a:cxn ang="0">
                <a:pos x="10" y="10"/>
              </a:cxn>
              <a:cxn ang="0">
                <a:pos x="10" y="9"/>
              </a:cxn>
              <a:cxn ang="0">
                <a:pos x="11" y="8"/>
              </a:cxn>
              <a:cxn ang="0">
                <a:pos x="11" y="8"/>
              </a:cxn>
              <a:cxn ang="0">
                <a:pos x="11" y="7"/>
              </a:cxn>
              <a:cxn ang="0">
                <a:pos x="11" y="6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1" y="4"/>
                </a:lnTo>
                <a:lnTo>
                  <a:pt x="11" y="4"/>
                </a:lnTo>
                <a:lnTo>
                  <a:pt x="11" y="4"/>
                </a:lnTo>
                <a:lnTo>
                  <a:pt x="11" y="3"/>
                </a:lnTo>
                <a:lnTo>
                  <a:pt x="11" y="3"/>
                </a:lnTo>
                <a:lnTo>
                  <a:pt x="11" y="3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1"/>
                </a:lnTo>
                <a:lnTo>
                  <a:pt x="9" y="1"/>
                </a:lnTo>
                <a:lnTo>
                  <a:pt x="9" y="1"/>
                </a:lnTo>
                <a:lnTo>
                  <a:pt x="9" y="1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6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8"/>
                </a:lnTo>
                <a:lnTo>
                  <a:pt x="0" y="8"/>
                </a:lnTo>
                <a:lnTo>
                  <a:pt x="1" y="8"/>
                </a:lnTo>
                <a:lnTo>
                  <a:pt x="1" y="9"/>
                </a:lnTo>
                <a:lnTo>
                  <a:pt x="1" y="9"/>
                </a:lnTo>
                <a:lnTo>
                  <a:pt x="1" y="9"/>
                </a:lnTo>
                <a:lnTo>
                  <a:pt x="1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3" y="10"/>
                </a:lnTo>
                <a:lnTo>
                  <a:pt x="3" y="11"/>
                </a:lnTo>
                <a:lnTo>
                  <a:pt x="3" y="11"/>
                </a:lnTo>
                <a:lnTo>
                  <a:pt x="4" y="11"/>
                </a:lnTo>
                <a:lnTo>
                  <a:pt x="4" y="11"/>
                </a:lnTo>
                <a:lnTo>
                  <a:pt x="4" y="11"/>
                </a:lnTo>
                <a:lnTo>
                  <a:pt x="5" y="11"/>
                </a:lnTo>
                <a:lnTo>
                  <a:pt x="5" y="11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lnTo>
                  <a:pt x="8" y="11"/>
                </a:lnTo>
                <a:lnTo>
                  <a:pt x="8" y="11"/>
                </a:lnTo>
                <a:lnTo>
                  <a:pt x="8" y="10"/>
                </a:lnTo>
                <a:lnTo>
                  <a:pt x="9" y="10"/>
                </a:lnTo>
                <a:lnTo>
                  <a:pt x="9" y="10"/>
                </a:lnTo>
                <a:lnTo>
                  <a:pt x="9" y="10"/>
                </a:lnTo>
                <a:lnTo>
                  <a:pt x="10" y="10"/>
                </a:lnTo>
                <a:lnTo>
                  <a:pt x="10" y="9"/>
                </a:lnTo>
                <a:lnTo>
                  <a:pt x="10" y="9"/>
                </a:lnTo>
                <a:lnTo>
                  <a:pt x="10" y="9"/>
                </a:lnTo>
                <a:lnTo>
                  <a:pt x="11" y="8"/>
                </a:lnTo>
                <a:lnTo>
                  <a:pt x="11" y="8"/>
                </a:lnTo>
                <a:lnTo>
                  <a:pt x="11" y="8"/>
                </a:lnTo>
                <a:lnTo>
                  <a:pt x="11" y="7"/>
                </a:lnTo>
                <a:lnTo>
                  <a:pt x="11" y="7"/>
                </a:lnTo>
                <a:lnTo>
                  <a:pt x="11" y="7"/>
                </a:lnTo>
                <a:lnTo>
                  <a:pt x="11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2921693" y="3985391"/>
            <a:ext cx="25682" cy="25682"/>
          </a:xfrm>
          <a:custGeom>
            <a:avLst/>
            <a:gdLst/>
            <a:ahLst/>
            <a:cxnLst>
              <a:cxn ang="0">
                <a:pos x="92" y="43"/>
              </a:cxn>
              <a:cxn ang="0">
                <a:pos x="91" y="37"/>
              </a:cxn>
              <a:cxn ang="0">
                <a:pos x="89" y="31"/>
              </a:cxn>
              <a:cxn ang="0">
                <a:pos x="87" y="26"/>
              </a:cxn>
              <a:cxn ang="0">
                <a:pos x="84" y="20"/>
              </a:cxn>
              <a:cxn ang="0">
                <a:pos x="81" y="16"/>
              </a:cxn>
              <a:cxn ang="0">
                <a:pos x="76" y="11"/>
              </a:cxn>
              <a:cxn ang="0">
                <a:pos x="72" y="8"/>
              </a:cxn>
              <a:cxn ang="0">
                <a:pos x="66" y="5"/>
              </a:cxn>
              <a:cxn ang="0">
                <a:pos x="61" y="2"/>
              </a:cxn>
              <a:cxn ang="0">
                <a:pos x="55" y="1"/>
              </a:cxn>
              <a:cxn ang="0">
                <a:pos x="49" y="0"/>
              </a:cxn>
              <a:cxn ang="0">
                <a:pos x="43" y="0"/>
              </a:cxn>
              <a:cxn ang="0">
                <a:pos x="37" y="1"/>
              </a:cxn>
              <a:cxn ang="0">
                <a:pos x="32" y="2"/>
              </a:cxn>
              <a:cxn ang="0">
                <a:pos x="26" y="5"/>
              </a:cxn>
              <a:cxn ang="0">
                <a:pos x="21" y="8"/>
              </a:cxn>
              <a:cxn ang="0">
                <a:pos x="16" y="11"/>
              </a:cxn>
              <a:cxn ang="0">
                <a:pos x="12" y="16"/>
              </a:cxn>
              <a:cxn ang="0">
                <a:pos x="8" y="20"/>
              </a:cxn>
              <a:cxn ang="0">
                <a:pos x="5" y="26"/>
              </a:cxn>
              <a:cxn ang="0">
                <a:pos x="3" y="31"/>
              </a:cxn>
              <a:cxn ang="0">
                <a:pos x="1" y="37"/>
              </a:cxn>
              <a:cxn ang="0">
                <a:pos x="1" y="43"/>
              </a:cxn>
              <a:cxn ang="0">
                <a:pos x="1" y="49"/>
              </a:cxn>
              <a:cxn ang="0">
                <a:pos x="1" y="55"/>
              </a:cxn>
              <a:cxn ang="0">
                <a:pos x="3" y="60"/>
              </a:cxn>
              <a:cxn ang="0">
                <a:pos x="5" y="66"/>
              </a:cxn>
              <a:cxn ang="0">
                <a:pos x="8" y="71"/>
              </a:cxn>
              <a:cxn ang="0">
                <a:pos x="12" y="76"/>
              </a:cxn>
              <a:cxn ang="0">
                <a:pos x="16" y="80"/>
              </a:cxn>
              <a:cxn ang="0">
                <a:pos x="21" y="84"/>
              </a:cxn>
              <a:cxn ang="0">
                <a:pos x="26" y="87"/>
              </a:cxn>
              <a:cxn ang="0">
                <a:pos x="32" y="89"/>
              </a:cxn>
              <a:cxn ang="0">
                <a:pos x="37" y="91"/>
              </a:cxn>
              <a:cxn ang="0">
                <a:pos x="43" y="91"/>
              </a:cxn>
              <a:cxn ang="0">
                <a:pos x="49" y="91"/>
              </a:cxn>
              <a:cxn ang="0">
                <a:pos x="55" y="91"/>
              </a:cxn>
              <a:cxn ang="0">
                <a:pos x="61" y="89"/>
              </a:cxn>
              <a:cxn ang="0">
                <a:pos x="66" y="87"/>
              </a:cxn>
              <a:cxn ang="0">
                <a:pos x="72" y="84"/>
              </a:cxn>
              <a:cxn ang="0">
                <a:pos x="76" y="80"/>
              </a:cxn>
              <a:cxn ang="0">
                <a:pos x="81" y="76"/>
              </a:cxn>
              <a:cxn ang="0">
                <a:pos x="84" y="71"/>
              </a:cxn>
              <a:cxn ang="0">
                <a:pos x="87" y="66"/>
              </a:cxn>
              <a:cxn ang="0">
                <a:pos x="89" y="60"/>
              </a:cxn>
              <a:cxn ang="0">
                <a:pos x="91" y="55"/>
              </a:cxn>
              <a:cxn ang="0">
                <a:pos x="92" y="49"/>
              </a:cxn>
            </a:cxnLst>
            <a:rect l="0" t="0" r="r" b="b"/>
            <a:pathLst>
              <a:path w="92" h="91">
                <a:moveTo>
                  <a:pt x="92" y="46"/>
                </a:moveTo>
                <a:lnTo>
                  <a:pt x="92" y="43"/>
                </a:lnTo>
                <a:lnTo>
                  <a:pt x="92" y="40"/>
                </a:lnTo>
                <a:lnTo>
                  <a:pt x="91" y="37"/>
                </a:lnTo>
                <a:lnTo>
                  <a:pt x="90" y="34"/>
                </a:lnTo>
                <a:lnTo>
                  <a:pt x="89" y="31"/>
                </a:lnTo>
                <a:lnTo>
                  <a:pt x="88" y="28"/>
                </a:lnTo>
                <a:lnTo>
                  <a:pt x="87" y="26"/>
                </a:lnTo>
                <a:lnTo>
                  <a:pt x="86" y="23"/>
                </a:lnTo>
                <a:lnTo>
                  <a:pt x="84" y="20"/>
                </a:lnTo>
                <a:lnTo>
                  <a:pt x="82" y="18"/>
                </a:lnTo>
                <a:lnTo>
                  <a:pt x="81" y="16"/>
                </a:lnTo>
                <a:lnTo>
                  <a:pt x="79" y="13"/>
                </a:lnTo>
                <a:lnTo>
                  <a:pt x="76" y="11"/>
                </a:lnTo>
                <a:lnTo>
                  <a:pt x="74" y="9"/>
                </a:lnTo>
                <a:lnTo>
                  <a:pt x="72" y="8"/>
                </a:lnTo>
                <a:lnTo>
                  <a:pt x="69" y="6"/>
                </a:lnTo>
                <a:lnTo>
                  <a:pt x="66" y="5"/>
                </a:lnTo>
                <a:lnTo>
                  <a:pt x="64" y="4"/>
                </a:lnTo>
                <a:lnTo>
                  <a:pt x="61" y="2"/>
                </a:lnTo>
                <a:lnTo>
                  <a:pt x="58" y="2"/>
                </a:lnTo>
                <a:lnTo>
                  <a:pt x="55" y="1"/>
                </a:lnTo>
                <a:lnTo>
                  <a:pt x="52" y="0"/>
                </a:lnTo>
                <a:lnTo>
                  <a:pt x="49" y="0"/>
                </a:lnTo>
                <a:lnTo>
                  <a:pt x="46" y="0"/>
                </a:lnTo>
                <a:lnTo>
                  <a:pt x="43" y="0"/>
                </a:lnTo>
                <a:lnTo>
                  <a:pt x="40" y="0"/>
                </a:lnTo>
                <a:lnTo>
                  <a:pt x="37" y="1"/>
                </a:lnTo>
                <a:lnTo>
                  <a:pt x="34" y="2"/>
                </a:lnTo>
                <a:lnTo>
                  <a:pt x="32" y="2"/>
                </a:lnTo>
                <a:lnTo>
                  <a:pt x="29" y="4"/>
                </a:lnTo>
                <a:lnTo>
                  <a:pt x="26" y="5"/>
                </a:lnTo>
                <a:lnTo>
                  <a:pt x="23" y="6"/>
                </a:lnTo>
                <a:lnTo>
                  <a:pt x="21" y="8"/>
                </a:lnTo>
                <a:lnTo>
                  <a:pt x="18" y="9"/>
                </a:lnTo>
                <a:lnTo>
                  <a:pt x="16" y="11"/>
                </a:lnTo>
                <a:lnTo>
                  <a:pt x="14" y="13"/>
                </a:lnTo>
                <a:lnTo>
                  <a:pt x="12" y="16"/>
                </a:lnTo>
                <a:lnTo>
                  <a:pt x="10" y="18"/>
                </a:lnTo>
                <a:lnTo>
                  <a:pt x="8" y="20"/>
                </a:lnTo>
                <a:lnTo>
                  <a:pt x="7" y="23"/>
                </a:lnTo>
                <a:lnTo>
                  <a:pt x="5" y="26"/>
                </a:lnTo>
                <a:lnTo>
                  <a:pt x="4" y="28"/>
                </a:lnTo>
                <a:lnTo>
                  <a:pt x="3" y="31"/>
                </a:lnTo>
                <a:lnTo>
                  <a:pt x="2" y="34"/>
                </a:lnTo>
                <a:lnTo>
                  <a:pt x="1" y="37"/>
                </a:lnTo>
                <a:lnTo>
                  <a:pt x="1" y="40"/>
                </a:lnTo>
                <a:lnTo>
                  <a:pt x="1" y="43"/>
                </a:lnTo>
                <a:lnTo>
                  <a:pt x="0" y="46"/>
                </a:lnTo>
                <a:lnTo>
                  <a:pt x="1" y="49"/>
                </a:lnTo>
                <a:lnTo>
                  <a:pt x="1" y="52"/>
                </a:lnTo>
                <a:lnTo>
                  <a:pt x="1" y="55"/>
                </a:lnTo>
                <a:lnTo>
                  <a:pt x="2" y="58"/>
                </a:lnTo>
                <a:lnTo>
                  <a:pt x="3" y="60"/>
                </a:lnTo>
                <a:lnTo>
                  <a:pt x="4" y="63"/>
                </a:lnTo>
                <a:lnTo>
                  <a:pt x="5" y="66"/>
                </a:lnTo>
                <a:lnTo>
                  <a:pt x="7" y="69"/>
                </a:lnTo>
                <a:lnTo>
                  <a:pt x="8" y="71"/>
                </a:lnTo>
                <a:lnTo>
                  <a:pt x="10" y="74"/>
                </a:lnTo>
                <a:lnTo>
                  <a:pt x="12" y="76"/>
                </a:lnTo>
                <a:lnTo>
                  <a:pt x="14" y="78"/>
                </a:lnTo>
                <a:lnTo>
                  <a:pt x="16" y="80"/>
                </a:lnTo>
                <a:lnTo>
                  <a:pt x="18" y="82"/>
                </a:lnTo>
                <a:lnTo>
                  <a:pt x="21" y="84"/>
                </a:lnTo>
                <a:lnTo>
                  <a:pt x="23" y="85"/>
                </a:lnTo>
                <a:lnTo>
                  <a:pt x="26" y="87"/>
                </a:lnTo>
                <a:lnTo>
                  <a:pt x="29" y="88"/>
                </a:lnTo>
                <a:lnTo>
                  <a:pt x="32" y="89"/>
                </a:lnTo>
                <a:lnTo>
                  <a:pt x="34" y="90"/>
                </a:lnTo>
                <a:lnTo>
                  <a:pt x="37" y="91"/>
                </a:lnTo>
                <a:lnTo>
                  <a:pt x="40" y="91"/>
                </a:lnTo>
                <a:lnTo>
                  <a:pt x="43" y="91"/>
                </a:lnTo>
                <a:lnTo>
                  <a:pt x="46" y="91"/>
                </a:lnTo>
                <a:lnTo>
                  <a:pt x="49" y="91"/>
                </a:lnTo>
                <a:lnTo>
                  <a:pt x="52" y="91"/>
                </a:lnTo>
                <a:lnTo>
                  <a:pt x="55" y="91"/>
                </a:lnTo>
                <a:lnTo>
                  <a:pt x="58" y="90"/>
                </a:lnTo>
                <a:lnTo>
                  <a:pt x="61" y="89"/>
                </a:lnTo>
                <a:lnTo>
                  <a:pt x="64" y="88"/>
                </a:lnTo>
                <a:lnTo>
                  <a:pt x="66" y="87"/>
                </a:lnTo>
                <a:lnTo>
                  <a:pt x="69" y="85"/>
                </a:lnTo>
                <a:lnTo>
                  <a:pt x="72" y="84"/>
                </a:lnTo>
                <a:lnTo>
                  <a:pt x="74" y="82"/>
                </a:lnTo>
                <a:lnTo>
                  <a:pt x="76" y="80"/>
                </a:lnTo>
                <a:lnTo>
                  <a:pt x="79" y="78"/>
                </a:lnTo>
                <a:lnTo>
                  <a:pt x="81" y="76"/>
                </a:lnTo>
                <a:lnTo>
                  <a:pt x="82" y="74"/>
                </a:lnTo>
                <a:lnTo>
                  <a:pt x="84" y="71"/>
                </a:lnTo>
                <a:lnTo>
                  <a:pt x="86" y="69"/>
                </a:lnTo>
                <a:lnTo>
                  <a:pt x="87" y="66"/>
                </a:lnTo>
                <a:lnTo>
                  <a:pt x="88" y="63"/>
                </a:lnTo>
                <a:lnTo>
                  <a:pt x="89" y="60"/>
                </a:lnTo>
                <a:lnTo>
                  <a:pt x="90" y="58"/>
                </a:lnTo>
                <a:lnTo>
                  <a:pt x="91" y="55"/>
                </a:lnTo>
                <a:lnTo>
                  <a:pt x="92" y="52"/>
                </a:lnTo>
                <a:lnTo>
                  <a:pt x="92" y="49"/>
                </a:lnTo>
                <a:lnTo>
                  <a:pt x="92" y="4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2866227" y="2208726"/>
            <a:ext cx="1715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4565531" y="3879155"/>
            <a:ext cx="346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2890213" y="5493572"/>
            <a:ext cx="115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1019907" y="3867432"/>
            <a:ext cx="3634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W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783783" y="3054285"/>
            <a:ext cx="2153248" cy="1853459"/>
            <a:chOff x="1455536" y="2789285"/>
            <a:chExt cx="2772513" cy="2386505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V="1">
              <a:off x="2935700" y="2789285"/>
              <a:ext cx="1292349" cy="120778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935701" y="3997065"/>
              <a:ext cx="1073937" cy="1080942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>
              <a:off x="1455536" y="3997065"/>
              <a:ext cx="1480165" cy="84514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 flipV="1">
              <a:off x="1607737" y="3108142"/>
              <a:ext cx="1327964" cy="88892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" name="Arc 33"/>
            <p:cNvSpPr>
              <a:spLocks noChangeAspect="1"/>
            </p:cNvSpPr>
            <p:nvPr/>
          </p:nvSpPr>
          <p:spPr bwMode="auto">
            <a:xfrm>
              <a:off x="1863543" y="2921576"/>
              <a:ext cx="2151609" cy="2151610"/>
            </a:xfrm>
            <a:prstGeom prst="arc">
              <a:avLst>
                <a:gd name="adj1" fmla="val 2730792"/>
                <a:gd name="adj2" fmla="val 5420822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" name="Arc 34"/>
            <p:cNvSpPr>
              <a:spLocks noChangeAspect="1"/>
            </p:cNvSpPr>
            <p:nvPr/>
          </p:nvSpPr>
          <p:spPr bwMode="auto">
            <a:xfrm>
              <a:off x="1760066" y="2822467"/>
              <a:ext cx="2353322" cy="2353323"/>
            </a:xfrm>
            <a:prstGeom prst="arc">
              <a:avLst>
                <a:gd name="adj1" fmla="val 5431549"/>
                <a:gd name="adj2" fmla="val 8998460"/>
              </a:avLst>
            </a:pr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" name="Arc 37"/>
            <p:cNvSpPr>
              <a:spLocks noChangeAspect="1"/>
            </p:cNvSpPr>
            <p:nvPr/>
          </p:nvSpPr>
          <p:spPr bwMode="auto">
            <a:xfrm>
              <a:off x="1863529" y="2926434"/>
              <a:ext cx="2151609" cy="2151610"/>
            </a:xfrm>
            <a:prstGeom prst="arc">
              <a:avLst>
                <a:gd name="adj1" fmla="val 12813598"/>
                <a:gd name="adj2" fmla="val 16220376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 bwMode="auto">
            <a:xfrm>
              <a:off x="1758515" y="2821036"/>
              <a:ext cx="2353322" cy="2353323"/>
            </a:xfrm>
            <a:prstGeom prst="arc">
              <a:avLst>
                <a:gd name="adj1" fmla="val 16200000"/>
                <a:gd name="adj2" fmla="val 18999021"/>
              </a:avLst>
            </a:pr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191987" y="2878525"/>
            <a:ext cx="5512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rgbClr val="FF0000"/>
                </a:solidFill>
                <a:latin typeface="Century Gothic" panose="020B0502020202020204" pitchFamily="34" charset="0"/>
                <a:cs typeface="GreekS"/>
              </a:rPr>
              <a:t>Brng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64787" y="2808484"/>
            <a:ext cx="5823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1600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Brng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063136" y="4880737"/>
            <a:ext cx="5815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600" dirty="0" err="1">
                <a:solidFill>
                  <a:srgbClr val="0033CC"/>
                </a:solidFill>
                <a:latin typeface="Century Gothic" panose="020B0502020202020204" pitchFamily="34" charset="0"/>
                <a:cs typeface="GreekS"/>
              </a:rPr>
              <a:t>Brng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0478" y="4869114"/>
            <a:ext cx="636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600" dirty="0" err="1">
                <a:solidFill>
                  <a:srgbClr val="FF0000"/>
                </a:solidFill>
                <a:latin typeface="Century Gothic" panose="020B0502020202020204" pitchFamily="34" charset="0"/>
                <a:cs typeface="GreekS"/>
              </a:rPr>
              <a:t>Brng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6185" y="2356339"/>
            <a:ext cx="97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Lat</a:t>
            </a:r>
            <a:endParaRPr lang="en-US" dirty="0"/>
          </a:p>
          <a:p>
            <a:r>
              <a:rPr lang="en-US" dirty="0"/>
              <a:t>+Dep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6185" y="5093674"/>
            <a:ext cx="97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Lat</a:t>
            </a:r>
            <a:endParaRPr lang="en-US" dirty="0"/>
          </a:p>
          <a:p>
            <a:r>
              <a:rPr lang="en-US" dirty="0"/>
              <a:t>+Dep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7136" y="2344616"/>
            <a:ext cx="97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r>
              <a:rPr lang="en-US" dirty="0" err="1"/>
              <a:t>Lat</a:t>
            </a:r>
            <a:endParaRPr lang="en-US" dirty="0"/>
          </a:p>
          <a:p>
            <a:r>
              <a:rPr lang="en-US" dirty="0"/>
              <a:t>-Dep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37136" y="5093674"/>
            <a:ext cx="97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Lat</a:t>
            </a:r>
            <a:endParaRPr lang="en-US" dirty="0"/>
          </a:p>
          <a:p>
            <a:r>
              <a:rPr lang="en-US" dirty="0"/>
              <a:t>-Dep</a:t>
            </a:r>
          </a:p>
        </p:txBody>
      </p:sp>
    </p:spTree>
    <p:extLst>
      <p:ext uri="{BB962C8B-B14F-4D97-AF65-F5344CB8AC3E}">
        <p14:creationId xmlns:p14="http://schemas.microsoft.com/office/powerpoint/2010/main" val="153339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5038" y="1454150"/>
            <a:ext cx="3128962" cy="3259138"/>
          </a:xfrm>
        </p:spPr>
        <p:txBody>
          <a:bodyPr/>
          <a:lstStyle/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0° ≤  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Az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 ≤  360°</a:t>
            </a:r>
          </a:p>
          <a:p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Lat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 = L x cos(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Az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Dep = L x sin(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</a:rPr>
              <a:t>Az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)</a:t>
            </a:r>
            <a:endParaRPr lang="en-GB" dirty="0">
              <a:solidFill>
                <a:srgbClr val="000000"/>
              </a:solidFill>
              <a:cs typeface="Lucida Sans Unicode" pitchFamily="34" charset="0"/>
              <a:sym typeface="Wingdings 3" panose="05040102010807070707" pitchFamily="18" charset="2"/>
            </a:endParaRPr>
          </a:p>
          <a:p>
            <a:endParaRPr lang="en-GB" dirty="0">
              <a:solidFill>
                <a:srgbClr val="000000"/>
              </a:solidFill>
              <a:cs typeface="Lucida Sans Unicode" pitchFamily="34" charset="0"/>
              <a:sym typeface="Wingdings 3" panose="05040102010807070707" pitchFamily="18" charset="2"/>
            </a:endParaRPr>
          </a:p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Using 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Az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 results in correct sign for </a:t>
            </a:r>
            <a:r>
              <a:rPr lang="en-GB" dirty="0" err="1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Lat</a:t>
            </a:r>
            <a:r>
              <a:rPr lang="en-GB" dirty="0">
                <a:solidFill>
                  <a:srgbClr val="000000"/>
                </a:solidFill>
                <a:cs typeface="Lucida Sans Unicode" pitchFamily="34" charset="0"/>
                <a:sym typeface="Wingdings 3" panose="05040102010807070707" pitchFamily="18" charset="2"/>
              </a:rPr>
              <a:t> &amp; Dep</a:t>
            </a:r>
            <a:endParaRPr lang="en-GB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9907" y="2208726"/>
            <a:ext cx="4009293" cy="3561845"/>
            <a:chOff x="1019907" y="2208726"/>
            <a:chExt cx="4009293" cy="3561845"/>
          </a:xfrm>
        </p:grpSpPr>
        <p:grpSp>
          <p:nvGrpSpPr>
            <p:cNvPr id="3" name="Group 2"/>
            <p:cNvGrpSpPr/>
            <p:nvPr/>
          </p:nvGrpSpPr>
          <p:grpSpPr>
            <a:xfrm>
              <a:off x="1427520" y="2493553"/>
              <a:ext cx="3014028" cy="3009360"/>
              <a:chOff x="1427520" y="2493553"/>
              <a:chExt cx="3014028" cy="3009360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2935701" y="2493553"/>
                <a:ext cx="2335" cy="300936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427520" y="3997065"/>
                <a:ext cx="3014028" cy="23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2921693" y="3985391"/>
              <a:ext cx="25682" cy="25682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2921693" y="3985391"/>
              <a:ext cx="25682" cy="25682"/>
            </a:xfrm>
            <a:custGeom>
              <a:avLst/>
              <a:gdLst/>
              <a:ahLst/>
              <a:cxnLst>
                <a:cxn ang="0">
                  <a:pos x="92" y="43"/>
                </a:cxn>
                <a:cxn ang="0">
                  <a:pos x="91" y="37"/>
                </a:cxn>
                <a:cxn ang="0">
                  <a:pos x="89" y="31"/>
                </a:cxn>
                <a:cxn ang="0">
                  <a:pos x="87" y="26"/>
                </a:cxn>
                <a:cxn ang="0">
                  <a:pos x="84" y="20"/>
                </a:cxn>
                <a:cxn ang="0">
                  <a:pos x="81" y="16"/>
                </a:cxn>
                <a:cxn ang="0">
                  <a:pos x="76" y="11"/>
                </a:cxn>
                <a:cxn ang="0">
                  <a:pos x="72" y="8"/>
                </a:cxn>
                <a:cxn ang="0">
                  <a:pos x="66" y="5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7" y="1"/>
                </a:cxn>
                <a:cxn ang="0">
                  <a:pos x="32" y="2"/>
                </a:cxn>
                <a:cxn ang="0">
                  <a:pos x="26" y="5"/>
                </a:cxn>
                <a:cxn ang="0">
                  <a:pos x="21" y="8"/>
                </a:cxn>
                <a:cxn ang="0">
                  <a:pos x="16" y="11"/>
                </a:cxn>
                <a:cxn ang="0">
                  <a:pos x="12" y="16"/>
                </a:cxn>
                <a:cxn ang="0">
                  <a:pos x="8" y="20"/>
                </a:cxn>
                <a:cxn ang="0">
                  <a:pos x="5" y="26"/>
                </a:cxn>
                <a:cxn ang="0">
                  <a:pos x="3" y="31"/>
                </a:cxn>
                <a:cxn ang="0">
                  <a:pos x="1" y="37"/>
                </a:cxn>
                <a:cxn ang="0">
                  <a:pos x="1" y="43"/>
                </a:cxn>
                <a:cxn ang="0">
                  <a:pos x="1" y="49"/>
                </a:cxn>
                <a:cxn ang="0">
                  <a:pos x="1" y="55"/>
                </a:cxn>
                <a:cxn ang="0">
                  <a:pos x="3" y="60"/>
                </a:cxn>
                <a:cxn ang="0">
                  <a:pos x="5" y="66"/>
                </a:cxn>
                <a:cxn ang="0">
                  <a:pos x="8" y="71"/>
                </a:cxn>
                <a:cxn ang="0">
                  <a:pos x="12" y="76"/>
                </a:cxn>
                <a:cxn ang="0">
                  <a:pos x="16" y="80"/>
                </a:cxn>
                <a:cxn ang="0">
                  <a:pos x="21" y="84"/>
                </a:cxn>
                <a:cxn ang="0">
                  <a:pos x="26" y="87"/>
                </a:cxn>
                <a:cxn ang="0">
                  <a:pos x="32" y="89"/>
                </a:cxn>
                <a:cxn ang="0">
                  <a:pos x="37" y="91"/>
                </a:cxn>
                <a:cxn ang="0">
                  <a:pos x="43" y="91"/>
                </a:cxn>
                <a:cxn ang="0">
                  <a:pos x="49" y="91"/>
                </a:cxn>
                <a:cxn ang="0">
                  <a:pos x="55" y="91"/>
                </a:cxn>
                <a:cxn ang="0">
                  <a:pos x="61" y="89"/>
                </a:cxn>
                <a:cxn ang="0">
                  <a:pos x="66" y="87"/>
                </a:cxn>
                <a:cxn ang="0">
                  <a:pos x="72" y="84"/>
                </a:cxn>
                <a:cxn ang="0">
                  <a:pos x="76" y="80"/>
                </a:cxn>
                <a:cxn ang="0">
                  <a:pos x="81" y="76"/>
                </a:cxn>
                <a:cxn ang="0">
                  <a:pos x="84" y="71"/>
                </a:cxn>
                <a:cxn ang="0">
                  <a:pos x="87" y="66"/>
                </a:cxn>
                <a:cxn ang="0">
                  <a:pos x="89" y="60"/>
                </a:cxn>
                <a:cxn ang="0">
                  <a:pos x="91" y="55"/>
                </a:cxn>
                <a:cxn ang="0">
                  <a:pos x="92" y="49"/>
                </a:cxn>
              </a:cxnLst>
              <a:rect l="0" t="0" r="r" b="b"/>
              <a:pathLst>
                <a:path w="92" h="91">
                  <a:moveTo>
                    <a:pt x="92" y="46"/>
                  </a:moveTo>
                  <a:lnTo>
                    <a:pt x="92" y="43"/>
                  </a:lnTo>
                  <a:lnTo>
                    <a:pt x="92" y="40"/>
                  </a:lnTo>
                  <a:lnTo>
                    <a:pt x="91" y="37"/>
                  </a:lnTo>
                  <a:lnTo>
                    <a:pt x="90" y="34"/>
                  </a:lnTo>
                  <a:lnTo>
                    <a:pt x="89" y="31"/>
                  </a:lnTo>
                  <a:lnTo>
                    <a:pt x="88" y="28"/>
                  </a:lnTo>
                  <a:lnTo>
                    <a:pt x="87" y="26"/>
                  </a:lnTo>
                  <a:lnTo>
                    <a:pt x="86" y="23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6" y="11"/>
                  </a:lnTo>
                  <a:lnTo>
                    <a:pt x="74" y="9"/>
                  </a:lnTo>
                  <a:lnTo>
                    <a:pt x="72" y="8"/>
                  </a:lnTo>
                  <a:lnTo>
                    <a:pt x="69" y="6"/>
                  </a:lnTo>
                  <a:lnTo>
                    <a:pt x="66" y="5"/>
                  </a:lnTo>
                  <a:lnTo>
                    <a:pt x="64" y="4"/>
                  </a:lnTo>
                  <a:lnTo>
                    <a:pt x="61" y="2"/>
                  </a:lnTo>
                  <a:lnTo>
                    <a:pt x="58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1" y="55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8" y="71"/>
                  </a:lnTo>
                  <a:lnTo>
                    <a:pt x="10" y="74"/>
                  </a:lnTo>
                  <a:lnTo>
                    <a:pt x="12" y="76"/>
                  </a:lnTo>
                  <a:lnTo>
                    <a:pt x="14" y="78"/>
                  </a:lnTo>
                  <a:lnTo>
                    <a:pt x="16" y="80"/>
                  </a:lnTo>
                  <a:lnTo>
                    <a:pt x="18" y="82"/>
                  </a:lnTo>
                  <a:lnTo>
                    <a:pt x="21" y="84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9" y="88"/>
                  </a:lnTo>
                  <a:lnTo>
                    <a:pt x="32" y="89"/>
                  </a:lnTo>
                  <a:lnTo>
                    <a:pt x="34" y="90"/>
                  </a:lnTo>
                  <a:lnTo>
                    <a:pt x="37" y="91"/>
                  </a:lnTo>
                  <a:lnTo>
                    <a:pt x="40" y="91"/>
                  </a:lnTo>
                  <a:lnTo>
                    <a:pt x="43" y="91"/>
                  </a:lnTo>
                  <a:lnTo>
                    <a:pt x="46" y="91"/>
                  </a:lnTo>
                  <a:lnTo>
                    <a:pt x="49" y="91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8" y="90"/>
                  </a:lnTo>
                  <a:lnTo>
                    <a:pt x="61" y="89"/>
                  </a:lnTo>
                  <a:lnTo>
                    <a:pt x="64" y="88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72" y="84"/>
                  </a:lnTo>
                  <a:lnTo>
                    <a:pt x="74" y="82"/>
                  </a:lnTo>
                  <a:lnTo>
                    <a:pt x="76" y="80"/>
                  </a:lnTo>
                  <a:lnTo>
                    <a:pt x="79" y="78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1"/>
                  </a:lnTo>
                  <a:lnTo>
                    <a:pt x="86" y="69"/>
                  </a:lnTo>
                  <a:lnTo>
                    <a:pt x="87" y="66"/>
                  </a:lnTo>
                  <a:lnTo>
                    <a:pt x="88" y="63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5"/>
                  </a:lnTo>
                  <a:lnTo>
                    <a:pt x="92" y="52"/>
                  </a:lnTo>
                  <a:lnTo>
                    <a:pt x="92" y="49"/>
                  </a:lnTo>
                  <a:lnTo>
                    <a:pt x="92" y="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866227" y="2208726"/>
              <a:ext cx="1715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N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4565531" y="3879155"/>
              <a:ext cx="3464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2890213" y="5493572"/>
              <a:ext cx="115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1019907" y="3867432"/>
              <a:ext cx="3634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W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V="1">
              <a:off x="2933340" y="3000866"/>
              <a:ext cx="1060852" cy="99143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933340" y="3992297"/>
              <a:ext cx="834064" cy="83950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>
              <a:off x="1783783" y="3992297"/>
              <a:ext cx="1149557" cy="65637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 flipV="1">
              <a:off x="1901989" y="3301922"/>
              <a:ext cx="1031352" cy="69037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olid"/>
              <a:round/>
              <a:headEnd type="none" w="med" len="med"/>
              <a:tailEnd type="oval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34" name="Arc 33"/>
            <p:cNvSpPr>
              <a:spLocks noChangeAspect="1"/>
            </p:cNvSpPr>
            <p:nvPr/>
          </p:nvSpPr>
          <p:spPr bwMode="auto">
            <a:xfrm>
              <a:off x="2248735" y="3312433"/>
              <a:ext cx="1371599" cy="1371600"/>
            </a:xfrm>
            <a:prstGeom prst="arc">
              <a:avLst>
                <a:gd name="adj1" fmla="val 16324412"/>
                <a:gd name="adj2" fmla="val 12779068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5" name="Arc 34"/>
            <p:cNvSpPr>
              <a:spLocks noChangeAspect="1"/>
            </p:cNvSpPr>
            <p:nvPr/>
          </p:nvSpPr>
          <p:spPr bwMode="auto">
            <a:xfrm>
              <a:off x="2111575" y="3175273"/>
              <a:ext cx="1645918" cy="1645920"/>
            </a:xfrm>
            <a:prstGeom prst="arc">
              <a:avLst>
                <a:gd name="adj1" fmla="val 16287456"/>
                <a:gd name="adj2" fmla="val 8998460"/>
              </a:avLst>
            </a:pr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8" name="Arc 37"/>
            <p:cNvSpPr>
              <a:spLocks noChangeAspect="1"/>
            </p:cNvSpPr>
            <p:nvPr/>
          </p:nvSpPr>
          <p:spPr bwMode="auto">
            <a:xfrm>
              <a:off x="1951555" y="3015253"/>
              <a:ext cx="1965959" cy="1965960"/>
            </a:xfrm>
            <a:prstGeom prst="arc">
              <a:avLst>
                <a:gd name="adj1" fmla="val 16123399"/>
                <a:gd name="adj2" fmla="val 2717889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9" name="Arc 38"/>
            <p:cNvSpPr>
              <a:spLocks noChangeAspect="1"/>
            </p:cNvSpPr>
            <p:nvPr/>
          </p:nvSpPr>
          <p:spPr bwMode="auto">
            <a:xfrm>
              <a:off x="1791536" y="2855233"/>
              <a:ext cx="2285997" cy="2286000"/>
            </a:xfrm>
            <a:prstGeom prst="arc">
              <a:avLst>
                <a:gd name="adj1" fmla="val 16200000"/>
                <a:gd name="adj2" fmla="val 18999021"/>
              </a:avLst>
            </a:prstGeom>
            <a:noFill/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934308" y="3663970"/>
              <a:ext cx="304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err="1">
                  <a:solidFill>
                    <a:srgbClr val="FF0000"/>
                  </a:solidFill>
                  <a:latin typeface="Century Gothic" panose="020B0502020202020204" pitchFamily="34" charset="0"/>
                  <a:cs typeface="GreekS"/>
                </a:rPr>
                <a:t>Az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410971" y="2597468"/>
              <a:ext cx="35213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1600" dirty="0" err="1">
                  <a:solidFill>
                    <a:srgbClr val="0033CC"/>
                  </a:solidFill>
                  <a:latin typeface="Century Gothic" panose="020B0502020202020204" pitchFamily="34" charset="0"/>
                  <a:cs typeface="GreekS"/>
                </a:rPr>
                <a:t>Az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297596" y="4775228"/>
              <a:ext cx="3635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1600" dirty="0" err="1">
                  <a:solidFill>
                    <a:srgbClr val="0033CC"/>
                  </a:solidFill>
                  <a:latin typeface="Century Gothic" panose="020B0502020202020204" pitchFamily="34" charset="0"/>
                  <a:cs typeface="GreekS"/>
                </a:rPr>
                <a:t>Az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952816" y="4224344"/>
              <a:ext cx="2440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en-US" sz="1600" dirty="0" err="1">
                  <a:solidFill>
                    <a:srgbClr val="FF0000"/>
                  </a:solidFill>
                  <a:latin typeface="Century Gothic" panose="020B0502020202020204" pitchFamily="34" charset="0"/>
                  <a:cs typeface="GreekS"/>
                </a:rPr>
                <a:t>Az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056185" y="2356339"/>
              <a:ext cx="973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err="1"/>
                <a:t>Lat</a:t>
              </a:r>
              <a:endParaRPr lang="en-US" dirty="0"/>
            </a:p>
            <a:p>
              <a:r>
                <a:rPr lang="en-US" dirty="0"/>
                <a:t>+Dep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56185" y="5093674"/>
              <a:ext cx="973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err="1"/>
                <a:t>Lat</a:t>
              </a:r>
              <a:endParaRPr lang="en-US" dirty="0"/>
            </a:p>
            <a:p>
              <a:r>
                <a:rPr lang="en-US" dirty="0"/>
                <a:t>+Dep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37136" y="2344616"/>
              <a:ext cx="973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err="1"/>
                <a:t>Lat</a:t>
              </a:r>
              <a:endParaRPr lang="en-US" dirty="0"/>
            </a:p>
            <a:p>
              <a:r>
                <a:rPr lang="en-US" dirty="0"/>
                <a:t>-Dep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7136" y="5093674"/>
              <a:ext cx="973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err="1"/>
                <a:t>Lat</a:t>
              </a:r>
              <a:endParaRPr lang="en-US" dirty="0"/>
            </a:p>
            <a:p>
              <a:r>
                <a:rPr lang="en-US" dirty="0"/>
                <a:t>-Dep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97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000000"/>
                </a:solidFill>
                <a:cs typeface="Lucida Sans Unicode" pitchFamily="34" charset="0"/>
              </a:rPr>
              <a:t>Lat &amp; Dep Example: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cs typeface="Lucida Sans Unicode" pitchFamily="34" charset="0"/>
              </a:rPr>
              <a:t>Line AB: 156.39   S35°18’20”E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/>
              <a:t>Lat</a:t>
            </a:r>
            <a:r>
              <a:rPr lang="en-US" sz="2000" dirty="0"/>
              <a:t> = </a:t>
            </a:r>
            <a:endParaRPr lang="en-US" sz="2000" b="1" dirty="0"/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/>
              <a:t>Dep = 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  <a:cs typeface="Lucida Sans Unicode" pitchFamily="34" charset="0"/>
              </a:rPr>
              <a:t>Line ST: 203.66    </a:t>
            </a:r>
            <a:r>
              <a:rPr lang="en-US" sz="2000" dirty="0" err="1">
                <a:solidFill>
                  <a:srgbClr val="0000FF"/>
                </a:solidFill>
                <a:cs typeface="Lucida Sans Unicode" pitchFamily="34" charset="0"/>
              </a:rPr>
              <a:t>Az</a:t>
            </a:r>
            <a:r>
              <a:rPr lang="en-US" sz="2000" dirty="0">
                <a:solidFill>
                  <a:srgbClr val="0000FF"/>
                </a:solidFill>
                <a:cs typeface="Lucida Sans Unicode" pitchFamily="34" charset="0"/>
              </a:rPr>
              <a:t> 235°23’50”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solidFill>
                  <a:srgbClr val="0000FF"/>
                </a:solidFill>
              </a:rPr>
              <a:t>Lat</a:t>
            </a:r>
            <a:r>
              <a:rPr lang="en-US" sz="2000" dirty="0">
                <a:solidFill>
                  <a:srgbClr val="0000FF"/>
                </a:solidFill>
              </a:rPr>
              <a:t> = </a:t>
            </a:r>
            <a:endParaRPr lang="en-US" sz="2000" b="1" dirty="0">
              <a:solidFill>
                <a:srgbClr val="0000FF"/>
              </a:solidFill>
            </a:endParaRP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Dep = </a:t>
            </a:r>
            <a:endParaRPr lang="en-US" sz="2000" b="1" dirty="0">
              <a:solidFill>
                <a:srgbClr val="0000FF"/>
              </a:solidFill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1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82888B-F638-40BB-B327-94576BD63EF4}"/>
              </a:ext>
            </a:extLst>
          </p:cNvPr>
          <p:cNvGrpSpPr/>
          <p:nvPr/>
        </p:nvGrpSpPr>
        <p:grpSpPr>
          <a:xfrm>
            <a:off x="609600" y="2807911"/>
            <a:ext cx="1165080" cy="1053663"/>
            <a:chOff x="609600" y="2344615"/>
            <a:chExt cx="1165080" cy="105366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F077C3-5D0C-42B3-8F3F-D1DEB78967C9}"/>
                </a:ext>
              </a:extLst>
            </p:cNvPr>
            <p:cNvCxnSpPr/>
            <p:nvPr/>
          </p:nvCxnSpPr>
          <p:spPr>
            <a:xfrm>
              <a:off x="931437" y="2519836"/>
              <a:ext cx="475331" cy="680564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B8AE6C-320C-4558-95C2-C25B6FBB118F}"/>
                </a:ext>
              </a:extLst>
            </p:cNvPr>
            <p:cNvSpPr txBox="1"/>
            <p:nvPr/>
          </p:nvSpPr>
          <p:spPr>
            <a:xfrm>
              <a:off x="609600" y="2344615"/>
              <a:ext cx="356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D208AC-50DC-4DB1-96FE-671C4E7BD3C5}"/>
                </a:ext>
              </a:extLst>
            </p:cNvPr>
            <p:cNvSpPr txBox="1"/>
            <p:nvPr/>
          </p:nvSpPr>
          <p:spPr>
            <a:xfrm>
              <a:off x="1418492" y="3059724"/>
              <a:ext cx="356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F708CD-46C0-4A7C-84A2-6E2FEE0E4B9B}"/>
              </a:ext>
            </a:extLst>
          </p:cNvPr>
          <p:cNvGrpSpPr/>
          <p:nvPr/>
        </p:nvGrpSpPr>
        <p:grpSpPr>
          <a:xfrm>
            <a:off x="574432" y="4613264"/>
            <a:ext cx="1107872" cy="854369"/>
            <a:chOff x="562709" y="5580184"/>
            <a:chExt cx="1107872" cy="85436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59C17F-9286-464D-B0AD-F4F61BB62080}"/>
                </a:ext>
              </a:extLst>
            </p:cNvPr>
            <p:cNvCxnSpPr/>
            <p:nvPr/>
          </p:nvCxnSpPr>
          <p:spPr>
            <a:xfrm rot="3300000">
              <a:off x="1087690" y="5369767"/>
              <a:ext cx="0" cy="914400"/>
            </a:xfrm>
            <a:prstGeom prst="line">
              <a:avLst/>
            </a:prstGeom>
            <a:ln>
              <a:solidFill>
                <a:srgbClr val="0000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1C1C72-5495-40C6-AF90-F48590993821}"/>
                </a:ext>
              </a:extLst>
            </p:cNvPr>
            <p:cNvSpPr txBox="1"/>
            <p:nvPr/>
          </p:nvSpPr>
          <p:spPr>
            <a:xfrm>
              <a:off x="1383323" y="558018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26337A-7CFC-4293-82CA-7714B805AD34}"/>
                </a:ext>
              </a:extLst>
            </p:cNvPr>
            <p:cNvSpPr txBox="1"/>
            <p:nvPr/>
          </p:nvSpPr>
          <p:spPr>
            <a:xfrm>
              <a:off x="562709" y="6095999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1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000000"/>
                </a:solidFill>
                <a:cs typeface="Lucida Sans Unicode" pitchFamily="34" charset="0"/>
              </a:rPr>
              <a:t>Lat &amp; Dep Example: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cs typeface="Lucida Sans Unicode" pitchFamily="34" charset="0"/>
              </a:rPr>
              <a:t>Line AB: 156.39   S35°18’20”E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/>
              <a:t>Lat</a:t>
            </a:r>
            <a:r>
              <a:rPr lang="en-US" sz="2000" dirty="0"/>
              <a:t> = 156.39 x cos(35°18’20”) = 127.627	</a:t>
            </a:r>
            <a:r>
              <a:rPr lang="en-US" sz="2000" dirty="0">
                <a:sym typeface="Wingdings 3" panose="05040102010807070707" pitchFamily="18" charset="2"/>
              </a:rPr>
              <a:t> </a:t>
            </a:r>
            <a:r>
              <a:rPr lang="en-US" sz="2000" b="1" dirty="0">
                <a:sym typeface="Wingdings 3" panose="05040102010807070707" pitchFamily="18" charset="2"/>
              </a:rPr>
              <a:t>-127.627</a:t>
            </a:r>
            <a:endParaRPr lang="en-US" sz="2000" b="1" dirty="0"/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/>
              <a:t>Dep = 156.39 x sin(35°18’20”) = 90.384		</a:t>
            </a:r>
            <a:r>
              <a:rPr lang="en-US" sz="2000" dirty="0">
                <a:sym typeface="Wingdings 3" panose="05040102010807070707" pitchFamily="18" charset="2"/>
              </a:rPr>
              <a:t>  </a:t>
            </a:r>
            <a:r>
              <a:rPr lang="en-US" sz="2000" b="1" dirty="0">
                <a:sym typeface="Wingdings 3" panose="05040102010807070707" pitchFamily="18" charset="2"/>
              </a:rPr>
              <a:t>+90.384</a:t>
            </a:r>
            <a:endParaRPr lang="en-US" sz="2000" b="1" dirty="0"/>
          </a:p>
          <a:p>
            <a:pPr lvl="1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  <a:cs typeface="Lucida Sans Unicode" pitchFamily="34" charset="0"/>
              </a:rPr>
              <a:t>Line ST: 203.66    </a:t>
            </a:r>
            <a:r>
              <a:rPr lang="en-US" sz="2000" dirty="0" err="1">
                <a:solidFill>
                  <a:srgbClr val="0000FF"/>
                </a:solidFill>
                <a:cs typeface="Lucida Sans Unicode" pitchFamily="34" charset="0"/>
              </a:rPr>
              <a:t>Az</a:t>
            </a:r>
            <a:r>
              <a:rPr lang="en-US" sz="2000" dirty="0">
                <a:solidFill>
                  <a:srgbClr val="0000FF"/>
                </a:solidFill>
                <a:cs typeface="Lucida Sans Unicode" pitchFamily="34" charset="0"/>
              </a:rPr>
              <a:t> 235°23’50”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solidFill>
                  <a:srgbClr val="0000FF"/>
                </a:solidFill>
              </a:rPr>
              <a:t>Lat</a:t>
            </a:r>
            <a:r>
              <a:rPr lang="en-US" sz="2000" dirty="0">
                <a:solidFill>
                  <a:srgbClr val="0000FF"/>
                </a:solidFill>
              </a:rPr>
              <a:t> = </a:t>
            </a:r>
            <a:endParaRPr lang="en-US" sz="2000" b="1" dirty="0">
              <a:solidFill>
                <a:srgbClr val="0000FF"/>
              </a:solidFill>
            </a:endParaRP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Dep =</a:t>
            </a:r>
            <a:endParaRPr lang="en-US" sz="2000" b="1" dirty="0">
              <a:solidFill>
                <a:srgbClr val="0000FF"/>
              </a:solidFill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1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5DA6CB-F03A-4324-9571-CD704E5CF9B8}"/>
              </a:ext>
            </a:extLst>
          </p:cNvPr>
          <p:cNvGrpSpPr/>
          <p:nvPr/>
        </p:nvGrpSpPr>
        <p:grpSpPr>
          <a:xfrm>
            <a:off x="609600" y="2807911"/>
            <a:ext cx="1165080" cy="1053663"/>
            <a:chOff x="609600" y="2344615"/>
            <a:chExt cx="1165080" cy="105366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614725-FE98-4B11-95E9-8E019D3EAE52}"/>
                </a:ext>
              </a:extLst>
            </p:cNvPr>
            <p:cNvCxnSpPr/>
            <p:nvPr/>
          </p:nvCxnSpPr>
          <p:spPr>
            <a:xfrm>
              <a:off x="931437" y="2519836"/>
              <a:ext cx="475331" cy="680564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B5E534-4501-41DC-9E05-50F0D020C682}"/>
                </a:ext>
              </a:extLst>
            </p:cNvPr>
            <p:cNvSpPr txBox="1"/>
            <p:nvPr/>
          </p:nvSpPr>
          <p:spPr>
            <a:xfrm>
              <a:off x="609600" y="2344615"/>
              <a:ext cx="356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3E8ED1-55BC-420C-97AE-5FE08B1ADC41}"/>
                </a:ext>
              </a:extLst>
            </p:cNvPr>
            <p:cNvSpPr txBox="1"/>
            <p:nvPr/>
          </p:nvSpPr>
          <p:spPr>
            <a:xfrm>
              <a:off x="1418492" y="3059724"/>
              <a:ext cx="356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9841B1-E00F-4C2F-8656-8343E4E36260}"/>
              </a:ext>
            </a:extLst>
          </p:cNvPr>
          <p:cNvGrpSpPr/>
          <p:nvPr/>
        </p:nvGrpSpPr>
        <p:grpSpPr>
          <a:xfrm>
            <a:off x="574432" y="4613264"/>
            <a:ext cx="1107872" cy="854369"/>
            <a:chOff x="562709" y="5580184"/>
            <a:chExt cx="1107872" cy="85436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660FBD-D62E-40B1-AA03-D7AA87FAD243}"/>
                </a:ext>
              </a:extLst>
            </p:cNvPr>
            <p:cNvCxnSpPr/>
            <p:nvPr/>
          </p:nvCxnSpPr>
          <p:spPr>
            <a:xfrm rot="3300000">
              <a:off x="1087690" y="5369767"/>
              <a:ext cx="0" cy="914400"/>
            </a:xfrm>
            <a:prstGeom prst="line">
              <a:avLst/>
            </a:prstGeom>
            <a:ln>
              <a:solidFill>
                <a:srgbClr val="0000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2C69C9-F7AB-4FCE-93DE-689CD55DF5D6}"/>
                </a:ext>
              </a:extLst>
            </p:cNvPr>
            <p:cNvSpPr txBox="1"/>
            <p:nvPr/>
          </p:nvSpPr>
          <p:spPr>
            <a:xfrm>
              <a:off x="1383323" y="558018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6F2F78-4AD1-4895-9615-1C5090213ED7}"/>
                </a:ext>
              </a:extLst>
            </p:cNvPr>
            <p:cNvSpPr txBox="1"/>
            <p:nvPr/>
          </p:nvSpPr>
          <p:spPr>
            <a:xfrm>
              <a:off x="562709" y="6095999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30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Computing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coords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(absolute) from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dist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cs typeface="Lucida Sans Unicode" pitchFamily="34" charset="0"/>
              </a:rPr>
              <a:t>dir</a:t>
            </a: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 (relative)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i="1" dirty="0">
                <a:solidFill>
                  <a:srgbClr val="000000"/>
                </a:solidFill>
                <a:cs typeface="Lucida Sans Unicode" pitchFamily="34" charset="0"/>
              </a:rPr>
              <a:t>Lat &amp; Dep Example:</a:t>
            </a:r>
          </a:p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cs typeface="Lucida Sans Unicode" pitchFamily="34" charset="0"/>
              </a:rPr>
              <a:t>Line AB: 156.39   S35°18’20”E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/>
              <a:t>Lat</a:t>
            </a:r>
            <a:r>
              <a:rPr lang="en-US" sz="2000" dirty="0"/>
              <a:t> = 156.39 x cos(35°18’20”) = 127.627	</a:t>
            </a:r>
            <a:r>
              <a:rPr lang="en-US" sz="2000" dirty="0">
                <a:sym typeface="Wingdings 3" panose="05040102010807070707" pitchFamily="18" charset="2"/>
              </a:rPr>
              <a:t> </a:t>
            </a:r>
            <a:r>
              <a:rPr lang="en-US" sz="2000" b="1" dirty="0">
                <a:sym typeface="Wingdings 3" panose="05040102010807070707" pitchFamily="18" charset="2"/>
              </a:rPr>
              <a:t>-127.627</a:t>
            </a:r>
            <a:endParaRPr lang="en-US" sz="2000" b="1" dirty="0"/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/>
              <a:t>Dep = 156.39 x sin(35°18’20”) = 90.384		</a:t>
            </a:r>
            <a:r>
              <a:rPr lang="en-US" sz="2000" dirty="0">
                <a:sym typeface="Wingdings 3" panose="05040102010807070707" pitchFamily="18" charset="2"/>
              </a:rPr>
              <a:t>  </a:t>
            </a:r>
            <a:r>
              <a:rPr lang="en-US" sz="2000" b="1" dirty="0">
                <a:sym typeface="Wingdings 3" panose="05040102010807070707" pitchFamily="18" charset="2"/>
              </a:rPr>
              <a:t>+90.384</a:t>
            </a:r>
            <a:endParaRPr lang="en-US" sz="2000" b="1" dirty="0"/>
          </a:p>
          <a:p>
            <a:pPr lvl="1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  <a:cs typeface="Lucida Sans Unicode" pitchFamily="34" charset="0"/>
              </a:rPr>
              <a:t>Line ST: 203.66    </a:t>
            </a:r>
            <a:r>
              <a:rPr lang="en-US" sz="2000" dirty="0" err="1">
                <a:solidFill>
                  <a:srgbClr val="0000FF"/>
                </a:solidFill>
                <a:cs typeface="Lucida Sans Unicode" pitchFamily="34" charset="0"/>
              </a:rPr>
              <a:t>Az</a:t>
            </a:r>
            <a:r>
              <a:rPr lang="en-US" sz="2000" dirty="0">
                <a:solidFill>
                  <a:srgbClr val="0000FF"/>
                </a:solidFill>
                <a:cs typeface="Lucida Sans Unicode" pitchFamily="34" charset="0"/>
              </a:rPr>
              <a:t> 235°23’50”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solidFill>
                  <a:srgbClr val="0000FF"/>
                </a:solidFill>
              </a:rPr>
              <a:t>Lat</a:t>
            </a:r>
            <a:r>
              <a:rPr lang="en-US" sz="2000" dirty="0">
                <a:solidFill>
                  <a:srgbClr val="0000FF"/>
                </a:solidFill>
              </a:rPr>
              <a:t> = 203.66 x cos(235°23’50”) = </a:t>
            </a:r>
            <a:r>
              <a:rPr lang="en-US" sz="2000" b="1" dirty="0">
                <a:solidFill>
                  <a:srgbClr val="0000FF"/>
                </a:solidFill>
              </a:rPr>
              <a:t>-115.655</a:t>
            </a:r>
          </a:p>
          <a:p>
            <a:pPr lvl="3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Dep = 203.66 x sin(235°23’50”) = </a:t>
            </a:r>
            <a:r>
              <a:rPr lang="en-US" sz="2000" b="1" dirty="0">
                <a:solidFill>
                  <a:srgbClr val="0000FF"/>
                </a:solidFill>
              </a:rPr>
              <a:t>-167.634</a:t>
            </a:r>
          </a:p>
          <a:p>
            <a:pPr lvl="2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  <a:p>
            <a:pPr lvl="1"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4. Forward Computation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C49E3-6673-4923-9B15-DEAE2BE940A1}"/>
              </a:ext>
            </a:extLst>
          </p:cNvPr>
          <p:cNvGrpSpPr/>
          <p:nvPr/>
        </p:nvGrpSpPr>
        <p:grpSpPr>
          <a:xfrm>
            <a:off x="609600" y="2807911"/>
            <a:ext cx="1165080" cy="1053663"/>
            <a:chOff x="609600" y="2344615"/>
            <a:chExt cx="1165080" cy="105366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4184125-DC2E-473D-A551-7BB1399593EA}"/>
                </a:ext>
              </a:extLst>
            </p:cNvPr>
            <p:cNvCxnSpPr/>
            <p:nvPr/>
          </p:nvCxnSpPr>
          <p:spPr>
            <a:xfrm>
              <a:off x="931437" y="2519836"/>
              <a:ext cx="475331" cy="680564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2CD279-866E-46CE-8F41-169E4282E51D}"/>
                </a:ext>
              </a:extLst>
            </p:cNvPr>
            <p:cNvSpPr txBox="1"/>
            <p:nvPr/>
          </p:nvSpPr>
          <p:spPr>
            <a:xfrm>
              <a:off x="609600" y="2344615"/>
              <a:ext cx="356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39FA1A-C1AA-4935-996E-C025CFFE2217}"/>
                </a:ext>
              </a:extLst>
            </p:cNvPr>
            <p:cNvSpPr txBox="1"/>
            <p:nvPr/>
          </p:nvSpPr>
          <p:spPr>
            <a:xfrm>
              <a:off x="1418492" y="3059724"/>
              <a:ext cx="356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469079-B4C8-4F35-8269-28D9B7473057}"/>
              </a:ext>
            </a:extLst>
          </p:cNvPr>
          <p:cNvGrpSpPr/>
          <p:nvPr/>
        </p:nvGrpSpPr>
        <p:grpSpPr>
          <a:xfrm>
            <a:off x="574432" y="4613264"/>
            <a:ext cx="1107872" cy="854369"/>
            <a:chOff x="562709" y="5580184"/>
            <a:chExt cx="1107872" cy="85436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3C780A-97CD-4C74-96C3-1E945C3BB7EA}"/>
                </a:ext>
              </a:extLst>
            </p:cNvPr>
            <p:cNvCxnSpPr/>
            <p:nvPr/>
          </p:nvCxnSpPr>
          <p:spPr>
            <a:xfrm rot="3300000">
              <a:off x="1087690" y="5369767"/>
              <a:ext cx="0" cy="914400"/>
            </a:xfrm>
            <a:prstGeom prst="line">
              <a:avLst/>
            </a:prstGeom>
            <a:ln>
              <a:solidFill>
                <a:srgbClr val="0000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253FE5-877D-4166-9DE0-1AFC7AF09313}"/>
                </a:ext>
              </a:extLst>
            </p:cNvPr>
            <p:cNvSpPr txBox="1"/>
            <p:nvPr/>
          </p:nvSpPr>
          <p:spPr>
            <a:xfrm>
              <a:off x="1383323" y="558018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7EC247-CD52-49FF-8E19-942101726C04}"/>
                </a:ext>
              </a:extLst>
            </p:cNvPr>
            <p:cNvSpPr txBox="1"/>
            <p:nvPr/>
          </p:nvSpPr>
          <p:spPr>
            <a:xfrm>
              <a:off x="562709" y="6095999"/>
              <a:ext cx="272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476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1030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444995"/>
              </p:ext>
            </p:extLst>
          </p:nvPr>
        </p:nvGraphicFramePr>
        <p:xfrm>
          <a:off x="4539304" y="3782889"/>
          <a:ext cx="19288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700" imgH="736600" progId="Equation.DSMT4">
                  <p:embed/>
                </p:oleObj>
              </mc:Choice>
              <mc:Fallback>
                <p:oleObj name="Equation" r:id="rId3" imgW="1282700" imgH="736600" progId="Equation.DSMT4">
                  <p:embed/>
                  <p:pic>
                    <p:nvPicPr>
                      <p:cNvPr id="3076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304" y="3782889"/>
                        <a:ext cx="192881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40504" y="264136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to</a:t>
            </a:r>
            <a:r>
              <a:rPr lang="en-US" b="0" dirty="0"/>
              <a:t> minus </a:t>
            </a:r>
            <a:r>
              <a:rPr lang="en-US" b="0" i="1" dirty="0"/>
              <a:t>from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E77FFE-4D45-4F6B-BA34-9803BF446D00}"/>
              </a:ext>
            </a:extLst>
          </p:cNvPr>
          <p:cNvGrpSpPr>
            <a:grpSpLocks noChangeAspect="1"/>
          </p:cNvGrpSpPr>
          <p:nvPr/>
        </p:nvGrpSpPr>
        <p:grpSpPr>
          <a:xfrm>
            <a:off x="1347259" y="2377258"/>
            <a:ext cx="2580843" cy="1670629"/>
            <a:chOff x="1338382" y="2181949"/>
            <a:chExt cx="2244211" cy="1452721"/>
          </a:xfrm>
        </p:grpSpPr>
        <p:sp>
          <p:nvSpPr>
            <p:cNvPr id="5" name="Line 39"/>
            <p:cNvSpPr>
              <a:spLocks noChangeShapeType="1"/>
            </p:cNvSpPr>
            <p:nvPr/>
          </p:nvSpPr>
          <p:spPr bwMode="auto">
            <a:xfrm flipV="1">
              <a:off x="1698345" y="2467699"/>
              <a:ext cx="1690688" cy="9159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" name="Line 40"/>
            <p:cNvSpPr>
              <a:spLocks noChangeShapeType="1"/>
            </p:cNvSpPr>
            <p:nvPr/>
          </p:nvSpPr>
          <p:spPr bwMode="auto">
            <a:xfrm flipH="1">
              <a:off x="1698345" y="2467699"/>
              <a:ext cx="16906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V="1">
              <a:off x="1698345" y="2467699"/>
              <a:ext cx="0" cy="9159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2471457" y="2181949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GreekC" panose="00000400000000000000" pitchFamily="2" charset="0"/>
                  <a:cs typeface="GreekC" panose="00000400000000000000" pitchFamily="2" charset="0"/>
                </a:rPr>
                <a:t>D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1338382" y="2737574"/>
              <a:ext cx="3045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600" b="0" dirty="0">
                  <a:solidFill>
                    <a:srgbClr val="000000"/>
                  </a:solidFill>
                  <a:latin typeface="GreekC" panose="00000400000000000000" pitchFamily="2" charset="0"/>
                  <a:cs typeface="GreekC" panose="00000400000000000000" pitchFamily="2" charset="0"/>
                </a:rPr>
                <a:t>D</a:t>
              </a: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2615920" y="2994749"/>
              <a:ext cx="3125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L</a:t>
              </a:r>
              <a:r>
                <a:rPr kumimoji="0" lang="en-US" altLang="en-US" sz="16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CD</a:t>
              </a:r>
              <a:endParaRPr kumimoji="0" lang="en-US" alt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1520545" y="3388449"/>
              <a:ext cx="1667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3430307" y="2275611"/>
              <a:ext cx="1522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" name="Freeform 48"/>
            <p:cNvSpPr>
              <a:spLocks/>
            </p:cNvSpPr>
            <p:nvPr/>
          </p:nvSpPr>
          <p:spPr bwMode="auto">
            <a:xfrm>
              <a:off x="1698345" y="2932836"/>
              <a:ext cx="396875" cy="236538"/>
            </a:xfrm>
            <a:custGeom>
              <a:avLst/>
              <a:gdLst>
                <a:gd name="T0" fmla="*/ 1276 w 1276"/>
                <a:gd name="T1" fmla="*/ 760 h 760"/>
                <a:gd name="T2" fmla="*/ 1099 w 1276"/>
                <a:gd name="T3" fmla="*/ 504 h 760"/>
                <a:gd name="T4" fmla="*/ 872 w 1276"/>
                <a:gd name="T5" fmla="*/ 292 h 760"/>
                <a:gd name="T6" fmla="*/ 605 w 1276"/>
                <a:gd name="T7" fmla="*/ 132 h 760"/>
                <a:gd name="T8" fmla="*/ 309 w 1276"/>
                <a:gd name="T9" fmla="*/ 34 h 760"/>
                <a:gd name="T10" fmla="*/ 0 w 1276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6" h="760">
                  <a:moveTo>
                    <a:pt x="1276" y="760"/>
                  </a:moveTo>
                  <a:lnTo>
                    <a:pt x="1099" y="504"/>
                  </a:lnTo>
                  <a:lnTo>
                    <a:pt x="872" y="292"/>
                  </a:lnTo>
                  <a:lnTo>
                    <a:pt x="605" y="132"/>
                  </a:lnTo>
                  <a:lnTo>
                    <a:pt x="309" y="3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1906307" y="2723486"/>
              <a:ext cx="1763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reekC" panose="00000400000000000000" pitchFamily="2" charset="0"/>
                  <a:cs typeface="GreekC" panose="00000400000000000000" pitchFamily="2" charset="0"/>
                </a:rPr>
                <a:t>a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eekC" panose="00000400000000000000" pitchFamily="2" charset="0"/>
                <a:cs typeface="GreekC" panose="00000400000000000000" pitchFamily="2" charset="0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095E5-87F8-4B6B-9185-E51829257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dist</a:t>
            </a:r>
            <a:r>
              <a:rPr lang="en-US" dirty="0"/>
              <a:t> and </a:t>
            </a:r>
            <a:r>
              <a:rPr lang="en-US" dirty="0" err="1"/>
              <a:t>dir</a:t>
            </a:r>
            <a:r>
              <a:rPr lang="en-US" dirty="0"/>
              <a:t> from </a:t>
            </a:r>
            <a:r>
              <a:rPr lang="en-US" dirty="0" err="1"/>
              <a:t>coords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DB949-F453-448B-98B9-40AFAB9D46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5. Inverse Computation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4A340-960B-4BED-9912-E55DA30250B8}"/>
              </a:ext>
            </a:extLst>
          </p:cNvPr>
          <p:cNvSpPr txBox="1"/>
          <p:nvPr/>
        </p:nvSpPr>
        <p:spPr>
          <a:xfrm>
            <a:off x="4421594" y="2473911"/>
            <a:ext cx="2297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/>
              <a:t>N = </a:t>
            </a:r>
            <a:r>
              <a:rPr lang="en-US" dirty="0" err="1"/>
              <a:t>Lat</a:t>
            </a:r>
            <a:r>
              <a:rPr lang="en-US" baseline="-25000" dirty="0" err="1"/>
              <a:t>CD</a:t>
            </a:r>
            <a:r>
              <a:rPr lang="en-US" dirty="0"/>
              <a:t> = N</a:t>
            </a:r>
            <a:r>
              <a:rPr lang="en-US" baseline="-25000" dirty="0"/>
              <a:t>D</a:t>
            </a:r>
            <a:r>
              <a:rPr lang="en-US" dirty="0"/>
              <a:t>-N</a:t>
            </a:r>
            <a:r>
              <a:rPr lang="en-US" baseline="-25000" dirty="0"/>
              <a:t>C</a:t>
            </a:r>
            <a:endParaRPr lang="en-US" dirty="0"/>
          </a:p>
          <a:p>
            <a:pPr algn="r"/>
            <a:endParaRPr lang="en-US" dirty="0">
              <a:latin typeface="GreekC" panose="00000400000000000000" pitchFamily="2" charset="0"/>
              <a:cs typeface="GreekC" panose="00000400000000000000" pitchFamily="2" charset="0"/>
            </a:endParaRPr>
          </a:p>
          <a:p>
            <a:pPr algn="r"/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>
                <a:cs typeface="GreekC" panose="00000400000000000000" pitchFamily="2" charset="0"/>
              </a:rPr>
              <a:t>E</a:t>
            </a:r>
            <a:r>
              <a:rPr lang="en-US" dirty="0"/>
              <a:t> = </a:t>
            </a:r>
            <a:r>
              <a:rPr lang="en-US" dirty="0" err="1"/>
              <a:t>Dep</a:t>
            </a:r>
            <a:r>
              <a:rPr lang="en-US" baseline="-25000" dirty="0" err="1"/>
              <a:t>CD</a:t>
            </a:r>
            <a:r>
              <a:rPr lang="en-US" dirty="0"/>
              <a:t> = E</a:t>
            </a:r>
            <a:r>
              <a:rPr lang="en-US" baseline="-25000" dirty="0"/>
              <a:t>D</a:t>
            </a:r>
            <a:r>
              <a:rPr lang="en-US" dirty="0"/>
              <a:t>-E</a:t>
            </a:r>
            <a:r>
              <a:rPr lang="en-US" baseline="-25000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E0FE2-D724-444C-B510-8E349588A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Computations for determining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Positional relationships between coordinate pairs.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/>
              <a:t>Using trig to solve point positions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6DC2B-C780-4B51-8ADB-F6DCEB787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COGO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884516" y="3479163"/>
            <a:ext cx="1111045" cy="13076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796747" y="4786853"/>
            <a:ext cx="91440" cy="914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969297" y="3392587"/>
            <a:ext cx="91440" cy="914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 bwMode="auto">
          <a:xfrm flipV="1">
            <a:off x="1842467" y="3646311"/>
            <a:ext cx="0" cy="1140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1685212" y="336516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1516095" y="486484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(N, E)</a:t>
            </a:r>
          </a:p>
        </p:txBody>
      </p:sp>
      <p:sp>
        <p:nvSpPr>
          <p:cNvPr id="12" name="Arc 11"/>
          <p:cNvSpPr/>
          <p:nvPr>
            <p:custDataLst>
              <p:tags r:id="rId5"/>
            </p:custDataLst>
          </p:nvPr>
        </p:nvSpPr>
        <p:spPr bwMode="auto">
          <a:xfrm>
            <a:off x="1374623" y="4370504"/>
            <a:ext cx="914400" cy="914400"/>
          </a:xfrm>
          <a:prstGeom prst="arc">
            <a:avLst>
              <a:gd name="adj1" fmla="val 16200000"/>
              <a:gd name="adj2" fmla="val 1866419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1950507" y="3882775"/>
            <a:ext cx="3818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reekC"/>
                <a:cs typeface="GreekC"/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7"/>
            </p:custDataLst>
          </p:nvPr>
        </p:nvSpPr>
        <p:spPr>
          <a:xfrm>
            <a:off x="2480936" y="40348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15" name="TextBox 14"/>
          <p:cNvSpPr txBox="1"/>
          <p:nvPr>
            <p:custDataLst>
              <p:tags r:id="rId8"/>
            </p:custDataLst>
          </p:nvPr>
        </p:nvSpPr>
        <p:spPr>
          <a:xfrm>
            <a:off x="3113392" y="3176697"/>
            <a:ext cx="63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N=?</a:t>
            </a:r>
          </a:p>
          <a:p>
            <a:r>
              <a:rPr lang="en-US" dirty="0"/>
              <a:t>E=?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54732" y="3273172"/>
            <a:ext cx="2700937" cy="2215692"/>
            <a:chOff x="4713341" y="2605088"/>
            <a:chExt cx="2700937" cy="2215692"/>
          </a:xfrm>
        </p:grpSpPr>
        <p:sp>
          <p:nvSpPr>
            <p:cNvPr id="16" name="Oval 15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5441396" y="3284461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6584547" y="4559617"/>
              <a:ext cx="91440" cy="9144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6" idx="5"/>
              <a:endCxn id="17" idx="1"/>
            </p:cNvCxnSpPr>
            <p:nvPr/>
          </p:nvCxnSpPr>
          <p:spPr bwMode="auto">
            <a:xfrm>
              <a:off x="5519445" y="3362510"/>
              <a:ext cx="1078493" cy="12104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6" idx="0"/>
            </p:cNvCxnSpPr>
            <p:nvPr/>
          </p:nvCxnSpPr>
          <p:spPr bwMode="auto">
            <a:xfrm flipV="1">
              <a:off x="5487116" y="2605088"/>
              <a:ext cx="0" cy="6793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Arc 24"/>
            <p:cNvSpPr/>
            <p:nvPr>
              <p:custDataLst>
                <p:tags r:id="rId12"/>
              </p:custDataLst>
            </p:nvPr>
          </p:nvSpPr>
          <p:spPr bwMode="auto">
            <a:xfrm>
              <a:off x="5029916" y="2872981"/>
              <a:ext cx="914400" cy="914400"/>
            </a:xfrm>
            <a:prstGeom prst="arc">
              <a:avLst>
                <a:gd name="adj1" fmla="val 16200000"/>
                <a:gd name="adj2" fmla="val 289079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13"/>
              </p:custDataLst>
            </p:nvPr>
          </p:nvSpPr>
          <p:spPr>
            <a:xfrm>
              <a:off x="6013694" y="3091933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GreekC"/>
                  <a:cs typeface="GreekC"/>
                </a:rPr>
                <a:t>a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=?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4"/>
              </p:custDataLst>
            </p:nvPr>
          </p:nvSpPr>
          <p:spPr>
            <a:xfrm>
              <a:off x="6073845" y="36740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L=?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15"/>
              </p:custDataLst>
            </p:nvPr>
          </p:nvSpPr>
          <p:spPr>
            <a:xfrm>
              <a:off x="4713341" y="3183223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(N, E)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6"/>
              </p:custDataLst>
            </p:nvPr>
          </p:nvSpPr>
          <p:spPr>
            <a:xfrm>
              <a:off x="6636501" y="4451448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(N, E)</a:t>
              </a:r>
            </a:p>
          </p:txBody>
        </p:sp>
      </p:grpSp>
      <p:sp>
        <p:nvSpPr>
          <p:cNvPr id="32" name="TextBox 31"/>
          <p:cNvSpPr txBox="1"/>
          <p:nvPr>
            <p:custDataLst>
              <p:tags r:id="rId9"/>
            </p:custDataLst>
          </p:nvPr>
        </p:nvSpPr>
        <p:spPr>
          <a:xfrm>
            <a:off x="5487476" y="297813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8382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73" name="Group 1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772773"/>
              </p:ext>
            </p:extLst>
          </p:nvPr>
        </p:nvGraphicFramePr>
        <p:xfrm>
          <a:off x="845660" y="2122951"/>
          <a:ext cx="5182278" cy="2011680"/>
        </p:xfrm>
        <a:graphic>
          <a:graphicData uri="http://schemas.openxmlformats.org/drawingml/2006/table">
            <a:tbl>
              <a:tblPr/>
              <a:tblGrid>
                <a:gridCol w="710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6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8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Algebraic sign of: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Quad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Δ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Δ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Bearing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Azimuth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|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180°+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W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180°+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|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|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W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360°+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reekC" pitchFamily="2" charset="0"/>
                          <a:cs typeface="GreekC" pitchFamily="2" charset="0"/>
                        </a:rPr>
                        <a:t>α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7DEF5-384A-4C10-9F64-E7BC406DA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dist</a:t>
            </a:r>
            <a:r>
              <a:rPr lang="en-US" dirty="0"/>
              <a:t> and </a:t>
            </a:r>
            <a:r>
              <a:rPr lang="en-US" dirty="0" err="1"/>
              <a:t>dir</a:t>
            </a:r>
            <a:r>
              <a:rPr lang="en-US" dirty="0"/>
              <a:t> from </a:t>
            </a:r>
            <a:r>
              <a:rPr lang="en-US" dirty="0" err="1"/>
              <a:t>coords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41D7-9445-4D56-A506-3AA296762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5. Inverse Computation</a:t>
            </a:r>
          </a:p>
          <a:p>
            <a:endParaRPr lang="en-US" dirty="0"/>
          </a:p>
        </p:txBody>
      </p:sp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41CEC0DE-0D64-4B0A-9572-EC3F6CFA2FEF}"/>
              </a:ext>
            </a:extLst>
          </p:cNvPr>
          <p:cNvGrpSpPr/>
          <p:nvPr/>
        </p:nvGrpSpPr>
        <p:grpSpPr>
          <a:xfrm>
            <a:off x="6463638" y="2078051"/>
            <a:ext cx="2341011" cy="2673449"/>
            <a:chOff x="6330474" y="2273360"/>
            <a:chExt cx="2341011" cy="2673449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B1842737-59A8-4AC4-A2E8-4D10A64FC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7679" y="2522538"/>
              <a:ext cx="0" cy="2178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0513F63F-B1D6-49AA-A5C4-872482753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279" y="3611563"/>
              <a:ext cx="1828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384A6319-17A0-40A4-8E1A-E2BE6E808E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5863" y="2840038"/>
              <a:ext cx="831850" cy="771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EB5E3584-27D9-4A27-AC8C-4CE37E97E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5863" y="3611563"/>
              <a:ext cx="782638" cy="78898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E5946B51-32DF-42F5-B03C-55162A1FB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59538" y="3611563"/>
              <a:ext cx="1076325" cy="61753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" name="Line 10">
              <a:extLst>
                <a:ext uri="{FF2B5EF4-FFF2-40B4-BE49-F238E27FC236}">
                  <a16:creationId xmlns:a16="http://schemas.microsoft.com/office/drawing/2014/main" id="{B27AE102-98F6-4171-A378-E1C202E96C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04013" y="3059113"/>
              <a:ext cx="831850" cy="5524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8F7C6E-0042-42B9-928B-1C7562F14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043363"/>
              <a:ext cx="749300" cy="430213"/>
            </a:xfrm>
            <a:custGeom>
              <a:avLst/>
              <a:gdLst>
                <a:gd name="T0" fmla="*/ 0 w 92"/>
                <a:gd name="T1" fmla="*/ 0 h 53"/>
                <a:gd name="T2" fmla="*/ 7 w 92"/>
                <a:gd name="T3" fmla="*/ 10 h 53"/>
                <a:gd name="T4" fmla="*/ 15 w 92"/>
                <a:gd name="T5" fmla="*/ 20 h 53"/>
                <a:gd name="T6" fmla="*/ 24 w 92"/>
                <a:gd name="T7" fmla="*/ 28 h 53"/>
                <a:gd name="T8" fmla="*/ 33 w 92"/>
                <a:gd name="T9" fmla="*/ 35 h 53"/>
                <a:gd name="T10" fmla="*/ 44 w 92"/>
                <a:gd name="T11" fmla="*/ 42 h 53"/>
                <a:gd name="T12" fmla="*/ 55 w 92"/>
                <a:gd name="T13" fmla="*/ 47 h 53"/>
                <a:gd name="T14" fmla="*/ 67 w 92"/>
                <a:gd name="T15" fmla="*/ 50 h 53"/>
                <a:gd name="T16" fmla="*/ 80 w 92"/>
                <a:gd name="T17" fmla="*/ 52 h 53"/>
                <a:gd name="T18" fmla="*/ 92 w 92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3">
                  <a:moveTo>
                    <a:pt x="0" y="0"/>
                  </a:moveTo>
                  <a:lnTo>
                    <a:pt x="7" y="10"/>
                  </a:lnTo>
                  <a:lnTo>
                    <a:pt x="15" y="20"/>
                  </a:lnTo>
                  <a:lnTo>
                    <a:pt x="24" y="28"/>
                  </a:lnTo>
                  <a:lnTo>
                    <a:pt x="33" y="35"/>
                  </a:lnTo>
                  <a:lnTo>
                    <a:pt x="44" y="42"/>
                  </a:lnTo>
                  <a:lnTo>
                    <a:pt x="55" y="47"/>
                  </a:lnTo>
                  <a:lnTo>
                    <a:pt x="67" y="50"/>
                  </a:lnTo>
                  <a:lnTo>
                    <a:pt x="80" y="52"/>
                  </a:lnTo>
                  <a:lnTo>
                    <a:pt x="92" y="53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EA55F72-65DA-4AFD-8DC6-385AEACA0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64013"/>
              <a:ext cx="546100" cy="228600"/>
            </a:xfrm>
            <a:custGeom>
              <a:avLst/>
              <a:gdLst>
                <a:gd name="T0" fmla="*/ 0 w 67"/>
                <a:gd name="T1" fmla="*/ 28 h 28"/>
                <a:gd name="T2" fmla="*/ 12 w 67"/>
                <a:gd name="T3" fmla="*/ 27 h 28"/>
                <a:gd name="T4" fmla="*/ 25 w 67"/>
                <a:gd name="T5" fmla="*/ 25 h 28"/>
                <a:gd name="T6" fmla="*/ 36 w 67"/>
                <a:gd name="T7" fmla="*/ 21 h 28"/>
                <a:gd name="T8" fmla="*/ 48 w 67"/>
                <a:gd name="T9" fmla="*/ 15 h 28"/>
                <a:gd name="T10" fmla="*/ 58 w 67"/>
                <a:gd name="T11" fmla="*/ 8 h 28"/>
                <a:gd name="T12" fmla="*/ 67 w 6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8">
                  <a:moveTo>
                    <a:pt x="0" y="28"/>
                  </a:moveTo>
                  <a:lnTo>
                    <a:pt x="12" y="27"/>
                  </a:lnTo>
                  <a:lnTo>
                    <a:pt x="25" y="25"/>
                  </a:lnTo>
                  <a:lnTo>
                    <a:pt x="36" y="21"/>
                  </a:lnTo>
                  <a:lnTo>
                    <a:pt x="48" y="15"/>
                  </a:lnTo>
                  <a:lnTo>
                    <a:pt x="58" y="8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D764EBC-0ED5-475F-96CC-60C6B9E97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2717800"/>
              <a:ext cx="660400" cy="284163"/>
            </a:xfrm>
            <a:custGeom>
              <a:avLst/>
              <a:gdLst>
                <a:gd name="T0" fmla="*/ 81 w 81"/>
                <a:gd name="T1" fmla="*/ 35 h 35"/>
                <a:gd name="T2" fmla="*/ 71 w 81"/>
                <a:gd name="T3" fmla="*/ 26 h 35"/>
                <a:gd name="T4" fmla="*/ 61 w 81"/>
                <a:gd name="T5" fmla="*/ 18 h 35"/>
                <a:gd name="T6" fmla="*/ 50 w 81"/>
                <a:gd name="T7" fmla="*/ 11 h 35"/>
                <a:gd name="T8" fmla="*/ 38 w 81"/>
                <a:gd name="T9" fmla="*/ 6 h 35"/>
                <a:gd name="T10" fmla="*/ 25 w 81"/>
                <a:gd name="T11" fmla="*/ 3 h 35"/>
                <a:gd name="T12" fmla="*/ 13 w 81"/>
                <a:gd name="T13" fmla="*/ 0 h 35"/>
                <a:gd name="T14" fmla="*/ 0 w 81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5">
                  <a:moveTo>
                    <a:pt x="81" y="35"/>
                  </a:moveTo>
                  <a:lnTo>
                    <a:pt x="71" y="26"/>
                  </a:lnTo>
                  <a:lnTo>
                    <a:pt x="61" y="18"/>
                  </a:lnTo>
                  <a:lnTo>
                    <a:pt x="50" y="11"/>
                  </a:lnTo>
                  <a:lnTo>
                    <a:pt x="38" y="6"/>
                  </a:lnTo>
                  <a:lnTo>
                    <a:pt x="25" y="3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96" name="Freeform 19">
              <a:extLst>
                <a:ext uri="{FF2B5EF4-FFF2-40B4-BE49-F238E27FC236}">
                  <a16:creationId xmlns:a16="http://schemas.microsoft.com/office/drawing/2014/main" id="{17718A01-6321-4972-8C21-F470D82F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5" y="2749550"/>
              <a:ext cx="725488" cy="382588"/>
            </a:xfrm>
            <a:custGeom>
              <a:avLst/>
              <a:gdLst>
                <a:gd name="T0" fmla="*/ 89 w 89"/>
                <a:gd name="T1" fmla="*/ 0 h 47"/>
                <a:gd name="T2" fmla="*/ 76 w 89"/>
                <a:gd name="T3" fmla="*/ 1 h 47"/>
                <a:gd name="T4" fmla="*/ 63 w 89"/>
                <a:gd name="T5" fmla="*/ 3 h 47"/>
                <a:gd name="T6" fmla="*/ 51 w 89"/>
                <a:gd name="T7" fmla="*/ 7 h 47"/>
                <a:gd name="T8" fmla="*/ 39 w 89"/>
                <a:gd name="T9" fmla="*/ 12 h 47"/>
                <a:gd name="T10" fmla="*/ 28 w 89"/>
                <a:gd name="T11" fmla="*/ 19 h 47"/>
                <a:gd name="T12" fmla="*/ 17 w 89"/>
                <a:gd name="T13" fmla="*/ 27 h 47"/>
                <a:gd name="T14" fmla="*/ 8 w 89"/>
                <a:gd name="T15" fmla="*/ 36 h 47"/>
                <a:gd name="T16" fmla="*/ 0 w 89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7">
                  <a:moveTo>
                    <a:pt x="89" y="0"/>
                  </a:moveTo>
                  <a:lnTo>
                    <a:pt x="76" y="1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39" y="12"/>
                  </a:lnTo>
                  <a:lnTo>
                    <a:pt x="28" y="19"/>
                  </a:lnTo>
                  <a:lnTo>
                    <a:pt x="17" y="27"/>
                  </a:lnTo>
                  <a:lnTo>
                    <a:pt x="8" y="36"/>
                  </a:lnTo>
                  <a:lnTo>
                    <a:pt x="0" y="4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07" name="Freeform 29">
              <a:extLst>
                <a:ext uri="{FF2B5EF4-FFF2-40B4-BE49-F238E27FC236}">
                  <a16:creationId xmlns:a16="http://schemas.microsoft.com/office/drawing/2014/main" id="{0311353A-91A8-4344-8704-7E192AAD7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603625"/>
              <a:ext cx="15875" cy="15875"/>
            </a:xfrm>
            <a:custGeom>
              <a:avLst/>
              <a:gdLst>
                <a:gd name="T0" fmla="*/ 10 w 10"/>
                <a:gd name="T1" fmla="*/ 5 h 10"/>
                <a:gd name="T2" fmla="*/ 10 w 10"/>
                <a:gd name="T3" fmla="*/ 5 h 10"/>
                <a:gd name="T4" fmla="*/ 10 w 10"/>
                <a:gd name="T5" fmla="*/ 5 h 10"/>
                <a:gd name="T6" fmla="*/ 10 w 10"/>
                <a:gd name="T7" fmla="*/ 5 h 10"/>
                <a:gd name="T8" fmla="*/ 10 w 10"/>
                <a:gd name="T9" fmla="*/ 5 h 10"/>
                <a:gd name="T10" fmla="*/ 10 w 10"/>
                <a:gd name="T11" fmla="*/ 0 h 10"/>
                <a:gd name="T12" fmla="*/ 10 w 10"/>
                <a:gd name="T13" fmla="*/ 0 h 10"/>
                <a:gd name="T14" fmla="*/ 10 w 10"/>
                <a:gd name="T15" fmla="*/ 0 h 10"/>
                <a:gd name="T16" fmla="*/ 5 w 10"/>
                <a:gd name="T17" fmla="*/ 0 h 10"/>
                <a:gd name="T18" fmla="*/ 5 w 10"/>
                <a:gd name="T19" fmla="*/ 0 h 10"/>
                <a:gd name="T20" fmla="*/ 5 w 10"/>
                <a:gd name="T21" fmla="*/ 0 h 10"/>
                <a:gd name="T22" fmla="*/ 5 w 10"/>
                <a:gd name="T23" fmla="*/ 0 h 10"/>
                <a:gd name="T24" fmla="*/ 5 w 10"/>
                <a:gd name="T25" fmla="*/ 0 h 10"/>
                <a:gd name="T26" fmla="*/ 5 w 10"/>
                <a:gd name="T27" fmla="*/ 0 h 10"/>
                <a:gd name="T28" fmla="*/ 5 w 10"/>
                <a:gd name="T29" fmla="*/ 0 h 10"/>
                <a:gd name="T30" fmla="*/ 0 w 10"/>
                <a:gd name="T31" fmla="*/ 0 h 10"/>
                <a:gd name="T32" fmla="*/ 0 w 10"/>
                <a:gd name="T33" fmla="*/ 0 h 10"/>
                <a:gd name="T34" fmla="*/ 0 w 10"/>
                <a:gd name="T35" fmla="*/ 0 h 10"/>
                <a:gd name="T36" fmla="*/ 0 w 10"/>
                <a:gd name="T37" fmla="*/ 0 h 10"/>
                <a:gd name="T38" fmla="*/ 0 w 10"/>
                <a:gd name="T39" fmla="*/ 0 h 10"/>
                <a:gd name="T40" fmla="*/ 0 w 10"/>
                <a:gd name="T41" fmla="*/ 5 h 10"/>
                <a:gd name="T42" fmla="*/ 0 w 10"/>
                <a:gd name="T43" fmla="*/ 5 h 10"/>
                <a:gd name="T44" fmla="*/ 0 w 10"/>
                <a:gd name="T45" fmla="*/ 5 h 10"/>
                <a:gd name="T46" fmla="*/ 0 w 10"/>
                <a:gd name="T47" fmla="*/ 5 h 10"/>
                <a:gd name="T48" fmla="*/ 0 w 10"/>
                <a:gd name="T49" fmla="*/ 5 h 10"/>
                <a:gd name="T50" fmla="*/ 0 w 10"/>
                <a:gd name="T51" fmla="*/ 5 h 10"/>
                <a:gd name="T52" fmla="*/ 0 w 10"/>
                <a:gd name="T53" fmla="*/ 5 h 10"/>
                <a:gd name="T54" fmla="*/ 0 w 10"/>
                <a:gd name="T55" fmla="*/ 10 h 10"/>
                <a:gd name="T56" fmla="*/ 0 w 10"/>
                <a:gd name="T57" fmla="*/ 10 h 10"/>
                <a:gd name="T58" fmla="*/ 0 w 10"/>
                <a:gd name="T59" fmla="*/ 10 h 10"/>
                <a:gd name="T60" fmla="*/ 0 w 10"/>
                <a:gd name="T61" fmla="*/ 10 h 10"/>
                <a:gd name="T62" fmla="*/ 0 w 10"/>
                <a:gd name="T63" fmla="*/ 10 h 10"/>
                <a:gd name="T64" fmla="*/ 0 w 10"/>
                <a:gd name="T65" fmla="*/ 10 h 10"/>
                <a:gd name="T66" fmla="*/ 0 w 10"/>
                <a:gd name="T67" fmla="*/ 10 h 10"/>
                <a:gd name="T68" fmla="*/ 5 w 10"/>
                <a:gd name="T69" fmla="*/ 10 h 10"/>
                <a:gd name="T70" fmla="*/ 5 w 10"/>
                <a:gd name="T71" fmla="*/ 10 h 10"/>
                <a:gd name="T72" fmla="*/ 5 w 10"/>
                <a:gd name="T73" fmla="*/ 10 h 10"/>
                <a:gd name="T74" fmla="*/ 5 w 10"/>
                <a:gd name="T75" fmla="*/ 10 h 10"/>
                <a:gd name="T76" fmla="*/ 5 w 10"/>
                <a:gd name="T77" fmla="*/ 10 h 10"/>
                <a:gd name="T78" fmla="*/ 5 w 10"/>
                <a:gd name="T79" fmla="*/ 10 h 10"/>
                <a:gd name="T80" fmla="*/ 5 w 10"/>
                <a:gd name="T81" fmla="*/ 10 h 10"/>
                <a:gd name="T82" fmla="*/ 10 w 10"/>
                <a:gd name="T83" fmla="*/ 10 h 10"/>
                <a:gd name="T84" fmla="*/ 10 w 10"/>
                <a:gd name="T85" fmla="*/ 10 h 10"/>
                <a:gd name="T86" fmla="*/ 10 w 10"/>
                <a:gd name="T87" fmla="*/ 10 h 10"/>
                <a:gd name="T88" fmla="*/ 10 w 10"/>
                <a:gd name="T89" fmla="*/ 10 h 10"/>
                <a:gd name="T90" fmla="*/ 10 w 10"/>
                <a:gd name="T91" fmla="*/ 10 h 10"/>
                <a:gd name="T92" fmla="*/ 10 w 10"/>
                <a:gd name="T93" fmla="*/ 5 h 10"/>
                <a:gd name="T94" fmla="*/ 10 w 10"/>
                <a:gd name="T9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08" name="Freeform 30">
              <a:extLst>
                <a:ext uri="{FF2B5EF4-FFF2-40B4-BE49-F238E27FC236}">
                  <a16:creationId xmlns:a16="http://schemas.microsoft.com/office/drawing/2014/main" id="{9F2FC82A-60BA-4D7F-827B-AB402C8DC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603625"/>
              <a:ext cx="15875" cy="15875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0 h 2"/>
                <a:gd name="T16" fmla="*/ 1 w 2"/>
                <a:gd name="T17" fmla="*/ 0 h 2"/>
                <a:gd name="T18" fmla="*/ 1 w 2"/>
                <a:gd name="T19" fmla="*/ 0 h 2"/>
                <a:gd name="T20" fmla="*/ 1 w 2"/>
                <a:gd name="T21" fmla="*/ 0 h 2"/>
                <a:gd name="T22" fmla="*/ 1 w 2"/>
                <a:gd name="T23" fmla="*/ 0 h 2"/>
                <a:gd name="T24" fmla="*/ 1 w 2"/>
                <a:gd name="T25" fmla="*/ 0 h 2"/>
                <a:gd name="T26" fmla="*/ 1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  <a:gd name="T36" fmla="*/ 0 w 2"/>
                <a:gd name="T37" fmla="*/ 0 h 2"/>
                <a:gd name="T38" fmla="*/ 0 w 2"/>
                <a:gd name="T39" fmla="*/ 0 h 2"/>
                <a:gd name="T40" fmla="*/ 0 w 2"/>
                <a:gd name="T41" fmla="*/ 1 h 2"/>
                <a:gd name="T42" fmla="*/ 0 w 2"/>
                <a:gd name="T43" fmla="*/ 1 h 2"/>
                <a:gd name="T44" fmla="*/ 0 w 2"/>
                <a:gd name="T45" fmla="*/ 1 h 2"/>
                <a:gd name="T46" fmla="*/ 0 w 2"/>
                <a:gd name="T47" fmla="*/ 1 h 2"/>
                <a:gd name="T48" fmla="*/ 0 w 2"/>
                <a:gd name="T49" fmla="*/ 1 h 2"/>
                <a:gd name="T50" fmla="*/ 0 w 2"/>
                <a:gd name="T51" fmla="*/ 1 h 2"/>
                <a:gd name="T52" fmla="*/ 0 w 2"/>
                <a:gd name="T53" fmla="*/ 1 h 2"/>
                <a:gd name="T54" fmla="*/ 0 w 2"/>
                <a:gd name="T55" fmla="*/ 2 h 2"/>
                <a:gd name="T56" fmla="*/ 0 w 2"/>
                <a:gd name="T57" fmla="*/ 2 h 2"/>
                <a:gd name="T58" fmla="*/ 0 w 2"/>
                <a:gd name="T59" fmla="*/ 2 h 2"/>
                <a:gd name="T60" fmla="*/ 0 w 2"/>
                <a:gd name="T61" fmla="*/ 2 h 2"/>
                <a:gd name="T62" fmla="*/ 0 w 2"/>
                <a:gd name="T63" fmla="*/ 2 h 2"/>
                <a:gd name="T64" fmla="*/ 0 w 2"/>
                <a:gd name="T65" fmla="*/ 2 h 2"/>
                <a:gd name="T66" fmla="*/ 0 w 2"/>
                <a:gd name="T67" fmla="*/ 2 h 2"/>
                <a:gd name="T68" fmla="*/ 1 w 2"/>
                <a:gd name="T69" fmla="*/ 2 h 2"/>
                <a:gd name="T70" fmla="*/ 1 w 2"/>
                <a:gd name="T71" fmla="*/ 2 h 2"/>
                <a:gd name="T72" fmla="*/ 1 w 2"/>
                <a:gd name="T73" fmla="*/ 2 h 2"/>
                <a:gd name="T74" fmla="*/ 1 w 2"/>
                <a:gd name="T75" fmla="*/ 2 h 2"/>
                <a:gd name="T76" fmla="*/ 1 w 2"/>
                <a:gd name="T77" fmla="*/ 2 h 2"/>
                <a:gd name="T78" fmla="*/ 1 w 2"/>
                <a:gd name="T79" fmla="*/ 2 h 2"/>
                <a:gd name="T80" fmla="*/ 2 w 2"/>
                <a:gd name="T81" fmla="*/ 2 h 2"/>
                <a:gd name="T82" fmla="*/ 2 w 2"/>
                <a:gd name="T83" fmla="*/ 2 h 2"/>
                <a:gd name="T84" fmla="*/ 2 w 2"/>
                <a:gd name="T85" fmla="*/ 2 h 2"/>
                <a:gd name="T86" fmla="*/ 2 w 2"/>
                <a:gd name="T87" fmla="*/ 2 h 2"/>
                <a:gd name="T88" fmla="*/ 2 w 2"/>
                <a:gd name="T89" fmla="*/ 2 h 2"/>
                <a:gd name="T90" fmla="*/ 2 w 2"/>
                <a:gd name="T91" fmla="*/ 1 h 2"/>
                <a:gd name="T92" fmla="*/ 2 w 2"/>
                <a:gd name="T93" fmla="*/ 1 h 2"/>
                <a:gd name="T94" fmla="*/ 2 w 2"/>
                <a:gd name="T9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09" name="Rectangle 31">
              <a:extLst>
                <a:ext uri="{FF2B5EF4-FFF2-40B4-BE49-F238E27FC236}">
                  <a16:creationId xmlns:a16="http://schemas.microsoft.com/office/drawing/2014/main" id="{9DEC8CC3-F2DE-4DA6-AD50-F60E6A547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775" y="2273360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0" name="Rectangle 32">
              <a:extLst>
                <a:ext uri="{FF2B5EF4-FFF2-40B4-BE49-F238E27FC236}">
                  <a16:creationId xmlns:a16="http://schemas.microsoft.com/office/drawing/2014/main" id="{3F763DF8-A9D0-4262-A51D-ADF747289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5229" y="3486504"/>
              <a:ext cx="136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1" name="Rectangle 33">
              <a:extLst>
                <a:ext uri="{FF2B5EF4-FFF2-40B4-BE49-F238E27FC236}">
                  <a16:creationId xmlns:a16="http://schemas.microsoft.com/office/drawing/2014/main" id="{6B225075-C925-4423-8DDF-5FC8E94F6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0775" y="4700588"/>
              <a:ext cx="1362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2" name="Rectangle 34">
              <a:extLst>
                <a:ext uri="{FF2B5EF4-FFF2-40B4-BE49-F238E27FC236}">
                  <a16:creationId xmlns:a16="http://schemas.microsoft.com/office/drawing/2014/main" id="{D2ECE312-214F-4861-9D2C-1BB3B706B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474" y="3459870"/>
              <a:ext cx="1939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3" name="Rectangle 35">
              <a:extLst>
                <a:ext uri="{FF2B5EF4-FFF2-40B4-BE49-F238E27FC236}">
                  <a16:creationId xmlns:a16="http://schemas.microsoft.com/office/drawing/2014/main" id="{AECB2774-73F3-4287-948C-905FD99C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772" y="2566109"/>
              <a:ext cx="1426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WP Greek Helve" panose="05000000000000000000" pitchFamily="2" charset="2"/>
                </a:rPr>
                <a:t>"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4" name="Rectangle 36">
              <a:extLst>
                <a:ext uri="{FF2B5EF4-FFF2-40B4-BE49-F238E27FC236}">
                  <a16:creationId xmlns:a16="http://schemas.microsoft.com/office/drawing/2014/main" id="{33E51609-DF47-4F8F-A6C8-351F6F9D1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2969" y="2534652"/>
              <a:ext cx="1426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WP Greek Helve" panose="05000000000000000000" pitchFamily="2" charset="2"/>
                </a:rPr>
                <a:t>"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5" name="Rectangle 37">
              <a:extLst>
                <a:ext uri="{FF2B5EF4-FFF2-40B4-BE49-F238E27FC236}">
                  <a16:creationId xmlns:a16="http://schemas.microsoft.com/office/drawing/2014/main" id="{95EFC54C-5A57-4AD5-BDD7-991B40280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3575" y="4383088"/>
              <a:ext cx="1426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WP Greek Helve" panose="05000000000000000000" pitchFamily="2" charset="2"/>
                </a:rPr>
                <a:t>"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16" name="Rectangle 38">
              <a:extLst>
                <a:ext uri="{FF2B5EF4-FFF2-40B4-BE49-F238E27FC236}">
                  <a16:creationId xmlns:a16="http://schemas.microsoft.com/office/drawing/2014/main" id="{0CC776DB-0042-473E-AE35-601A1E3F3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550" y="4367213"/>
              <a:ext cx="14266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WP Greek Helve" panose="05000000000000000000" pitchFamily="2" charset="2"/>
                </a:rPr>
                <a:t>"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6" name="Object 1030">
            <a:extLst>
              <a:ext uri="{FF2B5EF4-FFF2-40B4-BE49-F238E27FC236}">
                <a16:creationId xmlns:a16="http://schemas.microsoft.com/office/drawing/2014/main" id="{77FE588B-A7E8-4D63-946D-73A7BC174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3834900"/>
              </p:ext>
            </p:extLst>
          </p:nvPr>
        </p:nvGraphicFramePr>
        <p:xfrm>
          <a:off x="1008429" y="4700344"/>
          <a:ext cx="13938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3076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429" y="4700344"/>
                        <a:ext cx="139382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14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F600C-460F-48F1-B3C2-51070D57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dist</a:t>
            </a:r>
            <a:r>
              <a:rPr lang="en-US" dirty="0"/>
              <a:t> and </a:t>
            </a:r>
            <a:r>
              <a:rPr lang="en-US" dirty="0" err="1"/>
              <a:t>dir</a:t>
            </a:r>
            <a:r>
              <a:rPr lang="en-US" dirty="0"/>
              <a:t> from </a:t>
            </a:r>
            <a:r>
              <a:rPr lang="en-US" dirty="0" err="1"/>
              <a:t>coords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Example: Length and direction of Q to 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2122-6CA5-48A4-83A5-7E8514E5F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5. Inverse Computation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418B90-6B02-455C-BB72-3324180EE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950326"/>
              </p:ext>
            </p:extLst>
          </p:nvPr>
        </p:nvGraphicFramePr>
        <p:xfrm>
          <a:off x="1358284" y="2444565"/>
          <a:ext cx="331137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349">
                  <a:extLst>
                    <a:ext uri="{9D8B030D-6E8A-4147-A177-3AD203B41FA5}">
                      <a16:colId xmlns:a16="http://schemas.microsoft.com/office/drawing/2014/main" val="1679802876"/>
                    </a:ext>
                  </a:extLst>
                </a:gridCol>
                <a:gridCol w="1203231">
                  <a:extLst>
                    <a:ext uri="{9D8B030D-6E8A-4147-A177-3AD203B41FA5}">
                      <a16:colId xmlns:a16="http://schemas.microsoft.com/office/drawing/2014/main" val="319144770"/>
                    </a:ext>
                  </a:extLst>
                </a:gridCol>
                <a:gridCol w="1103790">
                  <a:extLst>
                    <a:ext uri="{9D8B030D-6E8A-4147-A177-3AD203B41FA5}">
                      <a16:colId xmlns:a16="http://schemas.microsoft.com/office/drawing/2014/main" val="62503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Point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North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East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833.77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310.41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037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418.61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548.01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343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53209-C0B6-44D2-9DA2-A5D58C00CD14}"/>
              </a:ext>
            </a:extLst>
          </p:cNvPr>
          <p:cNvGrpSpPr>
            <a:grpSpLocks noChangeAspect="1"/>
          </p:cNvGrpSpPr>
          <p:nvPr/>
        </p:nvGrpSpPr>
        <p:grpSpPr>
          <a:xfrm>
            <a:off x="6329780" y="1988599"/>
            <a:ext cx="890012" cy="1828800"/>
            <a:chOff x="1127465" y="3293616"/>
            <a:chExt cx="1020931" cy="20978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060BC8-3CA5-4ED3-886C-C3D39DE496C7}"/>
                </a:ext>
              </a:extLst>
            </p:cNvPr>
            <p:cNvCxnSpPr/>
            <p:nvPr/>
          </p:nvCxnSpPr>
          <p:spPr>
            <a:xfrm>
              <a:off x="1491448" y="3471170"/>
              <a:ext cx="656948" cy="171339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5E793-592B-4900-9100-68B7E191B0AE}"/>
                </a:ext>
              </a:extLst>
            </p:cNvPr>
            <p:cNvSpPr txBox="1"/>
            <p:nvPr/>
          </p:nvSpPr>
          <p:spPr>
            <a:xfrm>
              <a:off x="1127465" y="329361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7F9C0-B878-4B80-8761-E2CD15C61688}"/>
                </a:ext>
              </a:extLst>
            </p:cNvPr>
            <p:cNvSpPr txBox="1"/>
            <p:nvPr/>
          </p:nvSpPr>
          <p:spPr>
            <a:xfrm>
              <a:off x="1714868" y="5052874"/>
              <a:ext cx="381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3D4B55-B2E8-4CC5-84BF-48D0C4D08CA2}"/>
              </a:ext>
            </a:extLst>
          </p:cNvPr>
          <p:cNvSpPr txBox="1"/>
          <p:nvPr/>
        </p:nvSpPr>
        <p:spPr>
          <a:xfrm>
            <a:off x="1146995" y="3709386"/>
            <a:ext cx="667170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/>
              <a:t>N =</a:t>
            </a:r>
            <a:endParaRPr lang="en-US" dirty="0">
              <a:latin typeface="GreekC" panose="00000400000000000000" pitchFamily="2" charset="0"/>
              <a:cs typeface="GreekC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>
                <a:cs typeface="GreekC" panose="00000400000000000000" pitchFamily="2" charset="0"/>
              </a:rPr>
              <a:t>E</a:t>
            </a:r>
            <a:r>
              <a:rPr lang="en-US" dirty="0"/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512924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F600C-460F-48F1-B3C2-51070D57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68" y="1446963"/>
            <a:ext cx="8164286" cy="4923692"/>
          </a:xfrm>
        </p:spPr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dist</a:t>
            </a:r>
            <a:r>
              <a:rPr lang="en-US" dirty="0"/>
              <a:t> and </a:t>
            </a:r>
            <a:r>
              <a:rPr lang="en-US" dirty="0" err="1"/>
              <a:t>dir</a:t>
            </a:r>
            <a:r>
              <a:rPr lang="en-US" dirty="0"/>
              <a:t> from </a:t>
            </a:r>
            <a:r>
              <a:rPr lang="en-US" dirty="0" err="1"/>
              <a:t>coords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Example: Length and direction of Q to 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2122-6CA5-48A4-83A5-7E8514E5F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5. Inverse Computation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418B90-6B02-455C-BB72-3324180EED80}"/>
              </a:ext>
            </a:extLst>
          </p:cNvPr>
          <p:cNvGraphicFramePr>
            <a:graphicFrameLocks noGrp="1"/>
          </p:cNvGraphicFramePr>
          <p:nvPr/>
        </p:nvGraphicFramePr>
        <p:xfrm>
          <a:off x="1358284" y="2444565"/>
          <a:ext cx="331137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349">
                  <a:extLst>
                    <a:ext uri="{9D8B030D-6E8A-4147-A177-3AD203B41FA5}">
                      <a16:colId xmlns:a16="http://schemas.microsoft.com/office/drawing/2014/main" val="1679802876"/>
                    </a:ext>
                  </a:extLst>
                </a:gridCol>
                <a:gridCol w="1203231">
                  <a:extLst>
                    <a:ext uri="{9D8B030D-6E8A-4147-A177-3AD203B41FA5}">
                      <a16:colId xmlns:a16="http://schemas.microsoft.com/office/drawing/2014/main" val="319144770"/>
                    </a:ext>
                  </a:extLst>
                </a:gridCol>
                <a:gridCol w="1103790">
                  <a:extLst>
                    <a:ext uri="{9D8B030D-6E8A-4147-A177-3AD203B41FA5}">
                      <a16:colId xmlns:a16="http://schemas.microsoft.com/office/drawing/2014/main" val="62503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Point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North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East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833.77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310.41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037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418.61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548.01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343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53209-C0B6-44D2-9DA2-A5D58C00CD14}"/>
              </a:ext>
            </a:extLst>
          </p:cNvPr>
          <p:cNvGrpSpPr>
            <a:grpSpLocks noChangeAspect="1"/>
          </p:cNvGrpSpPr>
          <p:nvPr/>
        </p:nvGrpSpPr>
        <p:grpSpPr>
          <a:xfrm>
            <a:off x="6329780" y="1988599"/>
            <a:ext cx="890012" cy="1828800"/>
            <a:chOff x="1127465" y="3293616"/>
            <a:chExt cx="1020931" cy="20978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060BC8-3CA5-4ED3-886C-C3D39DE496C7}"/>
                </a:ext>
              </a:extLst>
            </p:cNvPr>
            <p:cNvCxnSpPr/>
            <p:nvPr/>
          </p:nvCxnSpPr>
          <p:spPr>
            <a:xfrm>
              <a:off x="1491448" y="3471170"/>
              <a:ext cx="656948" cy="171339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5E793-592B-4900-9100-68B7E191B0AE}"/>
                </a:ext>
              </a:extLst>
            </p:cNvPr>
            <p:cNvSpPr txBox="1"/>
            <p:nvPr/>
          </p:nvSpPr>
          <p:spPr>
            <a:xfrm>
              <a:off x="1127465" y="329361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7F9C0-B878-4B80-8761-E2CD15C61688}"/>
                </a:ext>
              </a:extLst>
            </p:cNvPr>
            <p:cNvSpPr txBox="1"/>
            <p:nvPr/>
          </p:nvSpPr>
          <p:spPr>
            <a:xfrm>
              <a:off x="1714868" y="5052874"/>
              <a:ext cx="381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3D4B55-B2E8-4CC5-84BF-48D0C4D08CA2}"/>
              </a:ext>
            </a:extLst>
          </p:cNvPr>
          <p:cNvSpPr txBox="1"/>
          <p:nvPr/>
        </p:nvSpPr>
        <p:spPr>
          <a:xfrm>
            <a:off x="1204703" y="3709386"/>
            <a:ext cx="3161443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/>
              <a:t>N = 418.61 – 833.77 = -416.16</a:t>
            </a:r>
            <a:endParaRPr lang="en-US" dirty="0">
              <a:latin typeface="GreekC" panose="00000400000000000000" pitchFamily="2" charset="0"/>
              <a:cs typeface="GreekC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>
                <a:cs typeface="GreekC" panose="00000400000000000000" pitchFamily="2" charset="0"/>
              </a:rPr>
              <a:t>E</a:t>
            </a:r>
            <a:r>
              <a:rPr lang="en-US" dirty="0"/>
              <a:t> = 548.01 – 310.41 = +237.60</a:t>
            </a:r>
          </a:p>
        </p:txBody>
      </p:sp>
    </p:spTree>
    <p:extLst>
      <p:ext uri="{BB962C8B-B14F-4D97-AF65-F5344CB8AC3E}">
        <p14:creationId xmlns:p14="http://schemas.microsoft.com/office/powerpoint/2010/main" val="162021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F600C-460F-48F1-B3C2-51070D57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dist</a:t>
            </a:r>
            <a:r>
              <a:rPr lang="en-US" dirty="0"/>
              <a:t> and </a:t>
            </a:r>
            <a:r>
              <a:rPr lang="en-US" dirty="0" err="1"/>
              <a:t>dir</a:t>
            </a:r>
            <a:r>
              <a:rPr lang="en-US" dirty="0"/>
              <a:t> from </a:t>
            </a:r>
            <a:r>
              <a:rPr lang="en-US" dirty="0" err="1"/>
              <a:t>coords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Example: Length and direction of Q to 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2122-6CA5-48A4-83A5-7E8514E5F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5. Inverse Computation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418B90-6B02-455C-BB72-3324180EED80}"/>
              </a:ext>
            </a:extLst>
          </p:cNvPr>
          <p:cNvGraphicFramePr>
            <a:graphicFrameLocks noGrp="1"/>
          </p:cNvGraphicFramePr>
          <p:nvPr/>
        </p:nvGraphicFramePr>
        <p:xfrm>
          <a:off x="1358284" y="2444565"/>
          <a:ext cx="331137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349">
                  <a:extLst>
                    <a:ext uri="{9D8B030D-6E8A-4147-A177-3AD203B41FA5}">
                      <a16:colId xmlns:a16="http://schemas.microsoft.com/office/drawing/2014/main" val="1679802876"/>
                    </a:ext>
                  </a:extLst>
                </a:gridCol>
                <a:gridCol w="1203231">
                  <a:extLst>
                    <a:ext uri="{9D8B030D-6E8A-4147-A177-3AD203B41FA5}">
                      <a16:colId xmlns:a16="http://schemas.microsoft.com/office/drawing/2014/main" val="319144770"/>
                    </a:ext>
                  </a:extLst>
                </a:gridCol>
                <a:gridCol w="1103790">
                  <a:extLst>
                    <a:ext uri="{9D8B030D-6E8A-4147-A177-3AD203B41FA5}">
                      <a16:colId xmlns:a16="http://schemas.microsoft.com/office/drawing/2014/main" val="62503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Point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North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East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833.77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310.41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037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418.61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548.01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343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53209-C0B6-44D2-9DA2-A5D58C00CD14}"/>
              </a:ext>
            </a:extLst>
          </p:cNvPr>
          <p:cNvGrpSpPr>
            <a:grpSpLocks noChangeAspect="1"/>
          </p:cNvGrpSpPr>
          <p:nvPr/>
        </p:nvGrpSpPr>
        <p:grpSpPr>
          <a:xfrm>
            <a:off x="6329780" y="1988599"/>
            <a:ext cx="890012" cy="1828800"/>
            <a:chOff x="1127465" y="3293616"/>
            <a:chExt cx="1020931" cy="20978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060BC8-3CA5-4ED3-886C-C3D39DE496C7}"/>
                </a:ext>
              </a:extLst>
            </p:cNvPr>
            <p:cNvCxnSpPr/>
            <p:nvPr/>
          </p:nvCxnSpPr>
          <p:spPr>
            <a:xfrm>
              <a:off x="1491448" y="3471170"/>
              <a:ext cx="656948" cy="171339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5E793-592B-4900-9100-68B7E191B0AE}"/>
                </a:ext>
              </a:extLst>
            </p:cNvPr>
            <p:cNvSpPr txBox="1"/>
            <p:nvPr/>
          </p:nvSpPr>
          <p:spPr>
            <a:xfrm>
              <a:off x="1127465" y="329361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7F9C0-B878-4B80-8761-E2CD15C61688}"/>
                </a:ext>
              </a:extLst>
            </p:cNvPr>
            <p:cNvSpPr txBox="1"/>
            <p:nvPr/>
          </p:nvSpPr>
          <p:spPr>
            <a:xfrm>
              <a:off x="1714868" y="5052874"/>
              <a:ext cx="381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3D4B55-B2E8-4CC5-84BF-48D0C4D08CA2}"/>
              </a:ext>
            </a:extLst>
          </p:cNvPr>
          <p:cNvSpPr txBox="1"/>
          <p:nvPr/>
        </p:nvSpPr>
        <p:spPr>
          <a:xfrm>
            <a:off x="1204703" y="3709386"/>
            <a:ext cx="3161443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/>
              <a:t>N = 418.61 – 833.77 = -416.16</a:t>
            </a:r>
            <a:endParaRPr lang="en-US" dirty="0">
              <a:latin typeface="GreekC" panose="00000400000000000000" pitchFamily="2" charset="0"/>
              <a:cs typeface="GreekC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>
                <a:cs typeface="GreekC" panose="00000400000000000000" pitchFamily="2" charset="0"/>
              </a:rPr>
              <a:t>E</a:t>
            </a:r>
            <a:r>
              <a:rPr lang="en-US" dirty="0"/>
              <a:t> = 548.01 – 310.41 = +237.60</a:t>
            </a:r>
          </a:p>
        </p:txBody>
      </p:sp>
      <p:graphicFrame>
        <p:nvGraphicFramePr>
          <p:cNvPr id="12" name="Object 1030">
            <a:extLst>
              <a:ext uri="{FF2B5EF4-FFF2-40B4-BE49-F238E27FC236}">
                <a16:creationId xmlns:a16="http://schemas.microsoft.com/office/drawing/2014/main" id="{8C47C22A-4A98-4F38-AFCF-CA023C4A7B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5510640"/>
              </p:ext>
            </p:extLst>
          </p:nvPr>
        </p:nvGraphicFramePr>
        <p:xfrm>
          <a:off x="1219137" y="4836922"/>
          <a:ext cx="40100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761760" progId="Equation.DSMT4">
                  <p:embed/>
                </p:oleObj>
              </mc:Choice>
              <mc:Fallback>
                <p:oleObj name="Equation" r:id="rId3" imgW="2666880" imgH="761760" progId="Equation.DSMT4">
                  <p:embed/>
                  <p:pic>
                    <p:nvPicPr>
                      <p:cNvPr id="10" name="Object 1030">
                        <a:extLst>
                          <a:ext uri="{FF2B5EF4-FFF2-40B4-BE49-F238E27FC236}">
                            <a16:creationId xmlns:a16="http://schemas.microsoft.com/office/drawing/2014/main" id="{A4D7745D-16C8-490C-AC00-19667A839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37" y="4836922"/>
                        <a:ext cx="40100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753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F600C-460F-48F1-B3C2-51070D57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dist</a:t>
            </a:r>
            <a:r>
              <a:rPr lang="en-US" dirty="0"/>
              <a:t> and </a:t>
            </a:r>
            <a:r>
              <a:rPr lang="en-US" dirty="0" err="1"/>
              <a:t>dir</a:t>
            </a:r>
            <a:r>
              <a:rPr lang="en-US" dirty="0"/>
              <a:t> from </a:t>
            </a:r>
            <a:r>
              <a:rPr lang="en-US" dirty="0" err="1"/>
              <a:t>coords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Example: Length and direction of Q to 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2122-6CA5-48A4-83A5-7E8514E5F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5. Inverse Computation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418B90-6B02-455C-BB72-3324180EED80}"/>
              </a:ext>
            </a:extLst>
          </p:cNvPr>
          <p:cNvGraphicFramePr>
            <a:graphicFrameLocks noGrp="1"/>
          </p:cNvGraphicFramePr>
          <p:nvPr/>
        </p:nvGraphicFramePr>
        <p:xfrm>
          <a:off x="1358284" y="2444565"/>
          <a:ext cx="331137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349">
                  <a:extLst>
                    <a:ext uri="{9D8B030D-6E8A-4147-A177-3AD203B41FA5}">
                      <a16:colId xmlns:a16="http://schemas.microsoft.com/office/drawing/2014/main" val="1679802876"/>
                    </a:ext>
                  </a:extLst>
                </a:gridCol>
                <a:gridCol w="1203231">
                  <a:extLst>
                    <a:ext uri="{9D8B030D-6E8A-4147-A177-3AD203B41FA5}">
                      <a16:colId xmlns:a16="http://schemas.microsoft.com/office/drawing/2014/main" val="319144770"/>
                    </a:ext>
                  </a:extLst>
                </a:gridCol>
                <a:gridCol w="1103790">
                  <a:extLst>
                    <a:ext uri="{9D8B030D-6E8A-4147-A177-3AD203B41FA5}">
                      <a16:colId xmlns:a16="http://schemas.microsoft.com/office/drawing/2014/main" val="62503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Point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North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East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833.77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310.41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037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418.61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548.01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343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53209-C0B6-44D2-9DA2-A5D58C00CD14}"/>
              </a:ext>
            </a:extLst>
          </p:cNvPr>
          <p:cNvGrpSpPr>
            <a:grpSpLocks noChangeAspect="1"/>
          </p:cNvGrpSpPr>
          <p:nvPr/>
        </p:nvGrpSpPr>
        <p:grpSpPr>
          <a:xfrm>
            <a:off x="6329780" y="1988599"/>
            <a:ext cx="890012" cy="1828800"/>
            <a:chOff x="1127465" y="3293616"/>
            <a:chExt cx="1020931" cy="20978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060BC8-3CA5-4ED3-886C-C3D39DE496C7}"/>
                </a:ext>
              </a:extLst>
            </p:cNvPr>
            <p:cNvCxnSpPr/>
            <p:nvPr/>
          </p:nvCxnSpPr>
          <p:spPr>
            <a:xfrm>
              <a:off x="1491448" y="3471170"/>
              <a:ext cx="656948" cy="171339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5E793-592B-4900-9100-68B7E191B0AE}"/>
                </a:ext>
              </a:extLst>
            </p:cNvPr>
            <p:cNvSpPr txBox="1"/>
            <p:nvPr/>
          </p:nvSpPr>
          <p:spPr>
            <a:xfrm>
              <a:off x="1127465" y="329361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7F9C0-B878-4B80-8761-E2CD15C61688}"/>
                </a:ext>
              </a:extLst>
            </p:cNvPr>
            <p:cNvSpPr txBox="1"/>
            <p:nvPr/>
          </p:nvSpPr>
          <p:spPr>
            <a:xfrm>
              <a:off x="1714868" y="5052874"/>
              <a:ext cx="381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3D4B55-B2E8-4CC5-84BF-48D0C4D08CA2}"/>
              </a:ext>
            </a:extLst>
          </p:cNvPr>
          <p:cNvSpPr txBox="1"/>
          <p:nvPr/>
        </p:nvSpPr>
        <p:spPr>
          <a:xfrm>
            <a:off x="1204703" y="3709386"/>
            <a:ext cx="3161443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/>
              <a:t>N = 418.61 – 833.77 = -416.16</a:t>
            </a:r>
            <a:endParaRPr lang="en-US" dirty="0">
              <a:latin typeface="GreekC" panose="00000400000000000000" pitchFamily="2" charset="0"/>
              <a:cs typeface="GreekC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>
                <a:cs typeface="GreekC" panose="00000400000000000000" pitchFamily="2" charset="0"/>
              </a:rPr>
              <a:t>E</a:t>
            </a:r>
            <a:r>
              <a:rPr lang="en-US" dirty="0"/>
              <a:t> = 548.01 – 310.41 = +237.60</a:t>
            </a:r>
          </a:p>
        </p:txBody>
      </p:sp>
      <p:graphicFrame>
        <p:nvGraphicFramePr>
          <p:cNvPr id="10" name="Object 1030">
            <a:extLst>
              <a:ext uri="{FF2B5EF4-FFF2-40B4-BE49-F238E27FC236}">
                <a16:creationId xmlns:a16="http://schemas.microsoft.com/office/drawing/2014/main" id="{A4D7745D-16C8-490C-AC00-19667A839A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6296266"/>
              </p:ext>
            </p:extLst>
          </p:nvPr>
        </p:nvGraphicFramePr>
        <p:xfrm>
          <a:off x="1219137" y="4836922"/>
          <a:ext cx="40100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761760" progId="Equation.DSMT4">
                  <p:embed/>
                </p:oleObj>
              </mc:Choice>
              <mc:Fallback>
                <p:oleObj name="Equation" r:id="rId3" imgW="2666880" imgH="761760" progId="Equation.DSMT4">
                  <p:embed/>
                  <p:pic>
                    <p:nvPicPr>
                      <p:cNvPr id="10" name="Object 1030">
                        <a:extLst>
                          <a:ext uri="{FF2B5EF4-FFF2-40B4-BE49-F238E27FC236}">
                            <a16:creationId xmlns:a16="http://schemas.microsoft.com/office/drawing/2014/main" id="{A4D7745D-16C8-490C-AC00-19667A839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37" y="4836922"/>
                        <a:ext cx="40100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9E94DA-44C7-4A90-AA7B-6F8C7924A16D}"/>
              </a:ext>
            </a:extLst>
          </p:cNvPr>
          <p:cNvSpPr txBox="1"/>
          <p:nvPr/>
        </p:nvSpPr>
        <p:spPr>
          <a:xfrm>
            <a:off x="3230880" y="5254752"/>
            <a:ext cx="285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</a:p>
          <a:p>
            <a:endParaRPr lang="en-US" sz="1600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sz="1600" i="1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5B9A44-1072-4B07-9D94-270556DA704A}"/>
              </a:ext>
            </a:extLst>
          </p:cNvPr>
          <p:cNvCxnSpPr/>
          <p:nvPr/>
        </p:nvCxnSpPr>
        <p:spPr>
          <a:xfrm flipV="1">
            <a:off x="6646985" y="1453662"/>
            <a:ext cx="0" cy="161778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5F02AFF7-0D8F-4AA3-A069-C51C64F8828A}"/>
              </a:ext>
            </a:extLst>
          </p:cNvPr>
          <p:cNvSpPr>
            <a:spLocks noChangeAspect="1"/>
          </p:cNvSpPr>
          <p:nvPr/>
        </p:nvSpPr>
        <p:spPr>
          <a:xfrm>
            <a:off x="5920154" y="1503368"/>
            <a:ext cx="1371600" cy="1371600"/>
          </a:xfrm>
          <a:prstGeom prst="arc">
            <a:avLst>
              <a:gd name="adj1" fmla="val 3846607"/>
              <a:gd name="adj2" fmla="val 5175544"/>
            </a:avLst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9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F600C-460F-48F1-B3C2-51070D579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dist</a:t>
            </a:r>
            <a:r>
              <a:rPr lang="en-US" dirty="0"/>
              <a:t> and </a:t>
            </a:r>
            <a:r>
              <a:rPr lang="en-US" dirty="0" err="1"/>
              <a:t>dir</a:t>
            </a:r>
            <a:r>
              <a:rPr lang="en-US" dirty="0"/>
              <a:t> from </a:t>
            </a:r>
            <a:r>
              <a:rPr lang="en-US" dirty="0" err="1"/>
              <a:t>coords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Example: Length and direction of Q to 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C2122-6CA5-48A4-83A5-7E8514E5F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5. Inverse Computation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418B90-6B02-455C-BB72-3324180EED80}"/>
              </a:ext>
            </a:extLst>
          </p:cNvPr>
          <p:cNvGraphicFramePr>
            <a:graphicFrameLocks noGrp="1"/>
          </p:cNvGraphicFramePr>
          <p:nvPr/>
        </p:nvGraphicFramePr>
        <p:xfrm>
          <a:off x="1358284" y="2444565"/>
          <a:ext cx="331137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349">
                  <a:extLst>
                    <a:ext uri="{9D8B030D-6E8A-4147-A177-3AD203B41FA5}">
                      <a16:colId xmlns:a16="http://schemas.microsoft.com/office/drawing/2014/main" val="1679802876"/>
                    </a:ext>
                  </a:extLst>
                </a:gridCol>
                <a:gridCol w="1203231">
                  <a:extLst>
                    <a:ext uri="{9D8B030D-6E8A-4147-A177-3AD203B41FA5}">
                      <a16:colId xmlns:a16="http://schemas.microsoft.com/office/drawing/2014/main" val="319144770"/>
                    </a:ext>
                  </a:extLst>
                </a:gridCol>
                <a:gridCol w="1103790">
                  <a:extLst>
                    <a:ext uri="{9D8B030D-6E8A-4147-A177-3AD203B41FA5}">
                      <a16:colId xmlns:a16="http://schemas.microsoft.com/office/drawing/2014/main" val="62503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Point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North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East (ft)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95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833.77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310.41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037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418.61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548.01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6343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53209-C0B6-44D2-9DA2-A5D58C00CD14}"/>
              </a:ext>
            </a:extLst>
          </p:cNvPr>
          <p:cNvGrpSpPr>
            <a:grpSpLocks noChangeAspect="1"/>
          </p:cNvGrpSpPr>
          <p:nvPr/>
        </p:nvGrpSpPr>
        <p:grpSpPr>
          <a:xfrm>
            <a:off x="6329780" y="1988599"/>
            <a:ext cx="890012" cy="1828800"/>
            <a:chOff x="1127465" y="3293616"/>
            <a:chExt cx="1020931" cy="209781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060BC8-3CA5-4ED3-886C-C3D39DE496C7}"/>
                </a:ext>
              </a:extLst>
            </p:cNvPr>
            <p:cNvCxnSpPr/>
            <p:nvPr/>
          </p:nvCxnSpPr>
          <p:spPr>
            <a:xfrm>
              <a:off x="1491448" y="3471170"/>
              <a:ext cx="656948" cy="171339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5E793-592B-4900-9100-68B7E191B0AE}"/>
                </a:ext>
              </a:extLst>
            </p:cNvPr>
            <p:cNvSpPr txBox="1"/>
            <p:nvPr/>
          </p:nvSpPr>
          <p:spPr>
            <a:xfrm>
              <a:off x="1127465" y="329361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Q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7F9C0-B878-4B80-8761-E2CD15C61688}"/>
                </a:ext>
              </a:extLst>
            </p:cNvPr>
            <p:cNvSpPr txBox="1"/>
            <p:nvPr/>
          </p:nvSpPr>
          <p:spPr>
            <a:xfrm>
              <a:off x="1714868" y="5052874"/>
              <a:ext cx="381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3D4B55-B2E8-4CC5-84BF-48D0C4D08CA2}"/>
              </a:ext>
            </a:extLst>
          </p:cNvPr>
          <p:cNvSpPr txBox="1"/>
          <p:nvPr/>
        </p:nvSpPr>
        <p:spPr>
          <a:xfrm>
            <a:off x="1204703" y="3709386"/>
            <a:ext cx="3161443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/>
              <a:t>N = 418.61 – 833.77 = -416.16</a:t>
            </a:r>
            <a:endParaRPr lang="en-US" dirty="0">
              <a:latin typeface="GreekC" panose="00000400000000000000" pitchFamily="2" charset="0"/>
              <a:cs typeface="GreekC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r>
              <a:rPr lang="en-US" dirty="0">
                <a:cs typeface="GreekC" panose="00000400000000000000" pitchFamily="2" charset="0"/>
              </a:rPr>
              <a:t>E</a:t>
            </a:r>
            <a:r>
              <a:rPr lang="en-US" dirty="0"/>
              <a:t> = 548.01 – 310.41 = +237.60</a:t>
            </a:r>
          </a:p>
        </p:txBody>
      </p:sp>
      <p:graphicFrame>
        <p:nvGraphicFramePr>
          <p:cNvPr id="10" name="Object 1030">
            <a:extLst>
              <a:ext uri="{FF2B5EF4-FFF2-40B4-BE49-F238E27FC236}">
                <a16:creationId xmlns:a16="http://schemas.microsoft.com/office/drawing/2014/main" id="{A4D7745D-16C8-490C-AC00-19667A839A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19137" y="4836922"/>
          <a:ext cx="40100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761760" progId="Equation.DSMT4">
                  <p:embed/>
                </p:oleObj>
              </mc:Choice>
              <mc:Fallback>
                <p:oleObj name="Equation" r:id="rId3" imgW="2666880" imgH="761760" progId="Equation.DSMT4">
                  <p:embed/>
                  <p:pic>
                    <p:nvPicPr>
                      <p:cNvPr id="10" name="Object 1030">
                        <a:extLst>
                          <a:ext uri="{FF2B5EF4-FFF2-40B4-BE49-F238E27FC236}">
                            <a16:creationId xmlns:a16="http://schemas.microsoft.com/office/drawing/2014/main" id="{A4D7745D-16C8-490C-AC00-19667A839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37" y="4836922"/>
                        <a:ext cx="401002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9E94DA-44C7-4A90-AA7B-6F8C7924A16D}"/>
              </a:ext>
            </a:extLst>
          </p:cNvPr>
          <p:cNvSpPr txBox="1"/>
          <p:nvPr/>
        </p:nvSpPr>
        <p:spPr>
          <a:xfrm>
            <a:off x="3230880" y="5254752"/>
            <a:ext cx="285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E</a:t>
            </a:r>
          </a:p>
          <a:p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33C50-B17D-455C-8AE4-9024327112EF}"/>
              </a:ext>
            </a:extLst>
          </p:cNvPr>
          <p:cNvSpPr txBox="1"/>
          <p:nvPr/>
        </p:nvSpPr>
        <p:spPr>
          <a:xfrm>
            <a:off x="5535168" y="5462016"/>
            <a:ext cx="2926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Brng</a:t>
            </a:r>
            <a:r>
              <a:rPr lang="en-US" baseline="-25000" dirty="0" err="1"/>
              <a:t>QW</a:t>
            </a:r>
            <a:r>
              <a:rPr lang="en-US" dirty="0"/>
              <a:t> = S 29°43’25”E</a:t>
            </a:r>
          </a:p>
          <a:p>
            <a:r>
              <a:rPr lang="en-US" dirty="0" err="1"/>
              <a:t>Az</a:t>
            </a:r>
            <a:r>
              <a:rPr lang="en-US" baseline="-25000" dirty="0" err="1"/>
              <a:t>QW</a:t>
            </a:r>
            <a:r>
              <a:rPr lang="en-US" dirty="0"/>
              <a:t> = 180°00’00”-29°43’25”</a:t>
            </a:r>
          </a:p>
          <a:p>
            <a:r>
              <a:rPr lang="en-US" dirty="0"/>
              <a:t>          = 150°16’35”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65CD49-7A17-4916-AF5C-955253F8316F}"/>
              </a:ext>
            </a:extLst>
          </p:cNvPr>
          <p:cNvSpPr/>
          <p:nvPr/>
        </p:nvSpPr>
        <p:spPr>
          <a:xfrm>
            <a:off x="4828032" y="5608320"/>
            <a:ext cx="609600" cy="121920"/>
          </a:xfrm>
          <a:prstGeom prst="rightArrow">
            <a:avLst>
              <a:gd name="adj1" fmla="val 50000"/>
              <a:gd name="adj2" fmla="val 73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5B9A44-1072-4B07-9D94-270556DA704A}"/>
              </a:ext>
            </a:extLst>
          </p:cNvPr>
          <p:cNvCxnSpPr/>
          <p:nvPr/>
        </p:nvCxnSpPr>
        <p:spPr>
          <a:xfrm flipV="1">
            <a:off x="6646985" y="1453662"/>
            <a:ext cx="0" cy="161778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5F02AFF7-0D8F-4AA3-A069-C51C64F8828A}"/>
              </a:ext>
            </a:extLst>
          </p:cNvPr>
          <p:cNvSpPr>
            <a:spLocks noChangeAspect="1"/>
          </p:cNvSpPr>
          <p:nvPr/>
        </p:nvSpPr>
        <p:spPr>
          <a:xfrm>
            <a:off x="5920154" y="1503368"/>
            <a:ext cx="1371600" cy="1371600"/>
          </a:xfrm>
          <a:prstGeom prst="arc">
            <a:avLst>
              <a:gd name="adj1" fmla="val 3846607"/>
              <a:gd name="adj2" fmla="val 5175544"/>
            </a:avLst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88F1A29-F717-49C3-83B8-51363323C1CB}"/>
              </a:ext>
            </a:extLst>
          </p:cNvPr>
          <p:cNvSpPr/>
          <p:nvPr/>
        </p:nvSpPr>
        <p:spPr>
          <a:xfrm>
            <a:off x="6205728" y="1682496"/>
            <a:ext cx="914400" cy="914400"/>
          </a:xfrm>
          <a:prstGeom prst="arc">
            <a:avLst>
              <a:gd name="adj1" fmla="val 16200000"/>
              <a:gd name="adj2" fmla="val 4100641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9C69F-993E-4F31-8A52-97C12F3A0A1A}"/>
              </a:ext>
            </a:extLst>
          </p:cNvPr>
          <p:cNvSpPr txBox="1"/>
          <p:nvPr/>
        </p:nvSpPr>
        <p:spPr>
          <a:xfrm>
            <a:off x="6461760" y="306019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Brng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B3120F-750C-4095-B40C-7E773D909A80}"/>
              </a:ext>
            </a:extLst>
          </p:cNvPr>
          <p:cNvSpPr txBox="1"/>
          <p:nvPr/>
        </p:nvSpPr>
        <p:spPr>
          <a:xfrm>
            <a:off x="7138416" y="1871472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Az</a:t>
            </a:r>
          </a:p>
        </p:txBody>
      </p:sp>
    </p:spTree>
    <p:extLst>
      <p:ext uri="{BB962C8B-B14F-4D97-AF65-F5344CB8AC3E}">
        <p14:creationId xmlns:p14="http://schemas.microsoft.com/office/powerpoint/2010/main" val="1400412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76D1D-F081-454D-96AE-33F13B287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 condition</a:t>
            </a:r>
          </a:p>
          <a:p>
            <a:pPr lvl="1"/>
            <a:r>
              <a:rPr lang="en-US" dirty="0"/>
              <a:t>A + B + C = 180°00’00”</a:t>
            </a:r>
          </a:p>
          <a:p>
            <a:endParaRPr lang="en-US" dirty="0"/>
          </a:p>
          <a:p>
            <a:r>
              <a:rPr lang="en-US" dirty="0"/>
              <a:t>Law of 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Law of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7BF7B-D3EF-4308-903F-EBBB4777F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8E776E-1694-41B4-9354-B74C339D4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56907"/>
              </p:ext>
            </p:extLst>
          </p:nvPr>
        </p:nvGraphicFramePr>
        <p:xfrm>
          <a:off x="1455036" y="2742494"/>
          <a:ext cx="2514240" cy="70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469800" progId="Equation.DSMT4">
                  <p:embed/>
                </p:oleObj>
              </mc:Choice>
              <mc:Fallback>
                <p:oleObj name="Equation" r:id="rId2" imgW="1676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5036" y="2742494"/>
                        <a:ext cx="2514240" cy="70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CB16F2B-F19F-4F66-B9AC-29CC4C487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91760"/>
              </p:ext>
            </p:extLst>
          </p:nvPr>
        </p:nvGraphicFramePr>
        <p:xfrm>
          <a:off x="1455036" y="4259263"/>
          <a:ext cx="30288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253800" progId="Equation.DSMT4">
                  <p:embed/>
                </p:oleObj>
              </mc:Choice>
              <mc:Fallback>
                <p:oleObj name="Equation" r:id="rId4" imgW="20192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8E776E-1694-41B4-9354-B74C339D4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5036" y="4259263"/>
                        <a:ext cx="302886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4DD9828-AEE7-48EB-9198-22EADD9A4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29120"/>
              </p:ext>
            </p:extLst>
          </p:nvPr>
        </p:nvGraphicFramePr>
        <p:xfrm>
          <a:off x="1512888" y="5267325"/>
          <a:ext cx="2228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406080" progId="Equation.DSMT4">
                  <p:embed/>
                </p:oleObj>
              </mc:Choice>
              <mc:Fallback>
                <p:oleObj name="Equation" r:id="rId6" imgW="1485720" imgH="406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8E776E-1694-41B4-9354-B74C339D4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2888" y="5267325"/>
                        <a:ext cx="22288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03257A4-3BA3-4996-A832-1628C34D1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561278"/>
              </p:ext>
            </p:extLst>
          </p:nvPr>
        </p:nvGraphicFramePr>
        <p:xfrm>
          <a:off x="4680655" y="5267475"/>
          <a:ext cx="3257280" cy="106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711000" progId="Equation.DSMT4">
                  <p:embed/>
                </p:oleObj>
              </mc:Choice>
              <mc:Fallback>
                <p:oleObj name="Equation" r:id="rId8" imgW="2171520" imgH="711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4DD9828-AEE7-48EB-9198-22EADD9A46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0655" y="5267475"/>
                        <a:ext cx="3257280" cy="106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6B058BC8-0B29-4572-BC20-CCAC71D4CD67}"/>
              </a:ext>
            </a:extLst>
          </p:cNvPr>
          <p:cNvGrpSpPr/>
          <p:nvPr/>
        </p:nvGrpSpPr>
        <p:grpSpPr>
          <a:xfrm>
            <a:off x="5688013" y="2006601"/>
            <a:ext cx="2481262" cy="2289175"/>
            <a:chOff x="5688013" y="2006601"/>
            <a:chExt cx="2481262" cy="2289175"/>
          </a:xfrm>
        </p:grpSpPr>
        <p:sp>
          <p:nvSpPr>
            <p:cNvPr id="8" name="Freeform 163">
              <a:extLst>
                <a:ext uri="{FF2B5EF4-FFF2-40B4-BE49-F238E27FC236}">
                  <a16:creationId xmlns:a16="http://schemas.microsoft.com/office/drawing/2014/main" id="{2E5CD105-068D-48FC-BD7C-54B7C13B7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2006601"/>
              <a:ext cx="2481262" cy="2254250"/>
            </a:xfrm>
            <a:custGeom>
              <a:avLst/>
              <a:gdLst>
                <a:gd name="T0" fmla="*/ 0 w 269"/>
                <a:gd name="T1" fmla="*/ 186 h 245"/>
                <a:gd name="T2" fmla="*/ 119 w 269"/>
                <a:gd name="T3" fmla="*/ 0 h 245"/>
                <a:gd name="T4" fmla="*/ 269 w 269"/>
                <a:gd name="T5" fmla="*/ 245 h 245"/>
                <a:gd name="T6" fmla="*/ 0 w 269"/>
                <a:gd name="T7" fmla="*/ 1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245">
                  <a:moveTo>
                    <a:pt x="0" y="186"/>
                  </a:moveTo>
                  <a:lnTo>
                    <a:pt x="119" y="0"/>
                  </a:lnTo>
                  <a:lnTo>
                    <a:pt x="269" y="245"/>
                  </a:lnTo>
                  <a:lnTo>
                    <a:pt x="0" y="18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Rectangle 164">
              <a:extLst>
                <a:ext uri="{FF2B5EF4-FFF2-40B4-BE49-F238E27FC236}">
                  <a16:creationId xmlns:a16="http://schemas.microsoft.com/office/drawing/2014/main" id="{6DEC8742-CEFA-4C6D-BEDA-C90341106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3330576"/>
              <a:ext cx="1365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Freeform 165">
              <a:extLst>
                <a:ext uri="{FF2B5EF4-FFF2-40B4-BE49-F238E27FC236}">
                  <a16:creationId xmlns:a16="http://schemas.microsoft.com/office/drawing/2014/main" id="{5BCEF6D9-3B41-4E7A-89F4-03F3BE13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300" y="3303588"/>
              <a:ext cx="220662" cy="515938"/>
            </a:xfrm>
            <a:custGeom>
              <a:avLst/>
              <a:gdLst>
                <a:gd name="T0" fmla="*/ 23 w 24"/>
                <a:gd name="T1" fmla="*/ 56 h 56"/>
                <a:gd name="T2" fmla="*/ 24 w 24"/>
                <a:gd name="T3" fmla="*/ 47 h 56"/>
                <a:gd name="T4" fmla="*/ 24 w 24"/>
                <a:gd name="T5" fmla="*/ 38 h 56"/>
                <a:gd name="T6" fmla="*/ 22 w 24"/>
                <a:gd name="T7" fmla="*/ 29 h 56"/>
                <a:gd name="T8" fmla="*/ 18 w 24"/>
                <a:gd name="T9" fmla="*/ 20 h 56"/>
                <a:gd name="T10" fmla="*/ 13 w 24"/>
                <a:gd name="T11" fmla="*/ 12 h 56"/>
                <a:gd name="T12" fmla="*/ 7 w 24"/>
                <a:gd name="T13" fmla="*/ 5 h 56"/>
                <a:gd name="T14" fmla="*/ 0 w 24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56">
                  <a:moveTo>
                    <a:pt x="23" y="56"/>
                  </a:moveTo>
                  <a:lnTo>
                    <a:pt x="24" y="47"/>
                  </a:lnTo>
                  <a:lnTo>
                    <a:pt x="24" y="38"/>
                  </a:lnTo>
                  <a:lnTo>
                    <a:pt x="22" y="29"/>
                  </a:lnTo>
                  <a:lnTo>
                    <a:pt x="18" y="20"/>
                  </a:lnTo>
                  <a:lnTo>
                    <a:pt x="13" y="12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Rectangle 170">
              <a:extLst>
                <a:ext uri="{FF2B5EF4-FFF2-40B4-BE49-F238E27FC236}">
                  <a16:creationId xmlns:a16="http://schemas.microsoft.com/office/drawing/2014/main" id="{0EA0808B-10C7-41BC-BE71-93E0A5836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1950" y="2530476"/>
              <a:ext cx="1365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Freeform 171">
              <a:extLst>
                <a:ext uri="{FF2B5EF4-FFF2-40B4-BE49-F238E27FC236}">
                  <a16:creationId xmlns:a16="http://schemas.microsoft.com/office/drawing/2014/main" id="{575DAD71-1C41-455F-901E-7B4B95EA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5" y="2428876"/>
              <a:ext cx="525462" cy="84138"/>
            </a:xfrm>
            <a:custGeom>
              <a:avLst/>
              <a:gdLst>
                <a:gd name="T0" fmla="*/ 0 w 57"/>
                <a:gd name="T1" fmla="*/ 0 h 9"/>
                <a:gd name="T2" fmla="*/ 9 w 57"/>
                <a:gd name="T3" fmla="*/ 5 h 9"/>
                <a:gd name="T4" fmla="*/ 18 w 57"/>
                <a:gd name="T5" fmla="*/ 8 h 9"/>
                <a:gd name="T6" fmla="*/ 29 w 57"/>
                <a:gd name="T7" fmla="*/ 9 h 9"/>
                <a:gd name="T8" fmla="*/ 39 w 57"/>
                <a:gd name="T9" fmla="*/ 8 h 9"/>
                <a:gd name="T10" fmla="*/ 48 w 57"/>
                <a:gd name="T11" fmla="*/ 5 h 9"/>
                <a:gd name="T12" fmla="*/ 57 w 5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0" y="0"/>
                  </a:moveTo>
                  <a:lnTo>
                    <a:pt x="9" y="5"/>
                  </a:lnTo>
                  <a:lnTo>
                    <a:pt x="18" y="8"/>
                  </a:lnTo>
                  <a:lnTo>
                    <a:pt x="29" y="9"/>
                  </a:lnTo>
                  <a:lnTo>
                    <a:pt x="39" y="8"/>
                  </a:lnTo>
                  <a:lnTo>
                    <a:pt x="48" y="5"/>
                  </a:lnTo>
                  <a:lnTo>
                    <a:pt x="57" y="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Rectangle 176">
              <a:extLst>
                <a:ext uri="{FF2B5EF4-FFF2-40B4-BE49-F238E27FC236}">
                  <a16:creationId xmlns:a16="http://schemas.microsoft.com/office/drawing/2014/main" id="{99A92DB2-5653-4509-95F7-0CBA2EA6F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250" y="3763963"/>
              <a:ext cx="1476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Freeform 177">
              <a:extLst>
                <a:ext uri="{FF2B5EF4-FFF2-40B4-BE49-F238E27FC236}">
                  <a16:creationId xmlns:a16="http://schemas.microsoft.com/office/drawing/2014/main" id="{3D5E46F4-3D4D-422A-85AD-4D627C60E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3838576"/>
              <a:ext cx="220662" cy="322263"/>
            </a:xfrm>
            <a:custGeom>
              <a:avLst/>
              <a:gdLst>
                <a:gd name="T0" fmla="*/ 24 w 24"/>
                <a:gd name="T1" fmla="*/ 0 h 35"/>
                <a:gd name="T2" fmla="*/ 16 w 24"/>
                <a:gd name="T3" fmla="*/ 7 h 35"/>
                <a:gd name="T4" fmla="*/ 9 w 24"/>
                <a:gd name="T5" fmla="*/ 15 h 35"/>
                <a:gd name="T6" fmla="*/ 3 w 24"/>
                <a:gd name="T7" fmla="*/ 24 h 35"/>
                <a:gd name="T8" fmla="*/ 0 w 2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4" y="0"/>
                  </a:moveTo>
                  <a:lnTo>
                    <a:pt x="16" y="7"/>
                  </a:lnTo>
                  <a:lnTo>
                    <a:pt x="9" y="15"/>
                  </a:lnTo>
                  <a:lnTo>
                    <a:pt x="3" y="24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Rectangle 182">
              <a:extLst>
                <a:ext uri="{FF2B5EF4-FFF2-40B4-BE49-F238E27FC236}">
                  <a16:creationId xmlns:a16="http://schemas.microsoft.com/office/drawing/2014/main" id="{3EFC42B5-49EC-476C-8E0B-9A6128E9D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2213" y="2879726"/>
              <a:ext cx="114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183">
              <a:extLst>
                <a:ext uri="{FF2B5EF4-FFF2-40B4-BE49-F238E27FC236}">
                  <a16:creationId xmlns:a16="http://schemas.microsoft.com/office/drawing/2014/main" id="{82DDB6CA-A8CC-43F6-B464-8F799D808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4049713"/>
              <a:ext cx="114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184">
              <a:extLst>
                <a:ext uri="{FF2B5EF4-FFF2-40B4-BE49-F238E27FC236}">
                  <a16:creationId xmlns:a16="http://schemas.microsoft.com/office/drawing/2014/main" id="{5E32638F-869B-4802-A70E-51BC4D9F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2695576"/>
              <a:ext cx="1031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148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635044" y="2920181"/>
            <a:ext cx="3650226" cy="2236839"/>
            <a:chOff x="2635045" y="2920181"/>
            <a:chExt cx="2920181" cy="1789471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2635045" y="2920181"/>
              <a:ext cx="1150374" cy="12192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3785419" y="2920181"/>
              <a:ext cx="1769807" cy="17894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 flipV="1">
              <a:off x="2635045" y="4139381"/>
              <a:ext cx="2920181" cy="5702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536538" y="3535311"/>
            <a:ext cx="1642602" cy="1006578"/>
            <a:chOff x="2635045" y="2920181"/>
            <a:chExt cx="2920181" cy="1789471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2635045" y="2920181"/>
              <a:ext cx="1150374" cy="12192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785419" y="2920181"/>
              <a:ext cx="1769807" cy="17894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 flipV="1">
              <a:off x="2635045" y="4139381"/>
              <a:ext cx="2920181" cy="5702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TextBox 10"/>
          <p:cNvSpPr txBox="1"/>
          <p:nvPr>
            <p:custDataLst>
              <p:tags r:id="rId1"/>
            </p:custDataLst>
          </p:nvPr>
        </p:nvSpPr>
        <p:spPr>
          <a:xfrm>
            <a:off x="5720918" y="31592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Both have same angles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581832" y="3414771"/>
            <a:ext cx="1150374" cy="463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179140" y="3414771"/>
            <a:ext cx="553066" cy="623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7A3C39-F7FC-4FFD-9256-F4692E32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A triangle has three angles and three sides.</a:t>
            </a:r>
          </a:p>
          <a:p>
            <a:pPr>
              <a:spcBef>
                <a:spcPct val="50000"/>
              </a:spcBef>
            </a:pPr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1FA35-D987-43C5-B4F3-594EADF2F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0338" y="3717925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3316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5850" y="2733675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6092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46094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13319" name="Line 1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20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2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101" name="Freeform 2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6106" name="Freeform 2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6111" name="Freeform 3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6116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0750" y="3303588"/>
            <a:ext cx="128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13326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39938" y="2582863"/>
            <a:ext cx="9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13329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70775" y="2725738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8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13331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333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34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4" name="Freeform 26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337" name="Freeform 31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4088" y="3295650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13339" name="Rectangl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83275" y="2574925"/>
            <a:ext cx="9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4" name="TextBox 5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89038" y="4114800"/>
            <a:ext cx="2975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Law of Cosines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C00000"/>
                </a:solidFill>
              </a:rPr>
              <a:t>b</a:t>
            </a:r>
            <a:r>
              <a:rPr lang="en-US" sz="1600" baseline="30000" dirty="0"/>
              <a:t>2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C00000"/>
                </a:solidFill>
              </a:rPr>
              <a:t>c</a:t>
            </a:r>
            <a:r>
              <a:rPr lang="en-US" sz="1600" baseline="30000" dirty="0"/>
              <a:t>2</a:t>
            </a:r>
            <a:r>
              <a:rPr lang="en-US" sz="1600" dirty="0"/>
              <a:t> -  2</a:t>
            </a:r>
            <a:r>
              <a:rPr lang="en-US" sz="1600" dirty="0">
                <a:sym typeface="WP MathA" pitchFamily="2" charset="2"/>
              </a:rPr>
              <a:t> x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C00000"/>
                </a:solidFill>
              </a:rPr>
              <a:t>bc</a:t>
            </a:r>
            <a:r>
              <a:rPr lang="en-US" sz="1600" dirty="0"/>
              <a:t>)</a:t>
            </a:r>
            <a:r>
              <a:rPr lang="en-US" sz="1600" dirty="0" err="1">
                <a:sym typeface="WP MathA" pitchFamily="2" charset="2"/>
              </a:rPr>
              <a:t>x</a:t>
            </a:r>
            <a:r>
              <a:rPr lang="en-US" sz="1600" dirty="0" err="1"/>
              <a:t>Cos</a:t>
            </a:r>
            <a:r>
              <a:rPr lang="en-US" sz="1600" dirty="0"/>
              <a:t>(</a:t>
            </a:r>
            <a:r>
              <a:rPr lang="en-US" sz="1600" dirty="0">
                <a:latin typeface="Mathcad UniMath Prime"/>
                <a:sym typeface="WP MathA" pitchFamily="2" charset="2"/>
              </a:rPr>
              <a:t>∠</a:t>
            </a:r>
            <a:r>
              <a:rPr lang="en-US" sz="1600" dirty="0"/>
              <a:t>A)</a:t>
            </a: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60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5850" y="2733675"/>
            <a:ext cx="100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61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2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3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6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7" name="Freeform 2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8" name="Freeform 3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9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60750" y="3303588"/>
            <a:ext cx="128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0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71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7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4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88150" y="2595563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75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7" name="Line 1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8" name="Freeform 2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9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0" name="Freeform 31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81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4088" y="3295650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8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34BA3-873E-4883-8DF0-B3C7F203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plane trigonometry; emphasis on triangle solutions.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Computations limited to plane surveying which simplifies them.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A41AA8-5731-4092-9F6C-8EFE1D59F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COGO</a:t>
            </a:r>
          </a:p>
        </p:txBody>
      </p:sp>
      <p:sp>
        <p:nvSpPr>
          <p:cNvPr id="3" name="Parallelogram 2"/>
          <p:cNvSpPr/>
          <p:nvPr>
            <p:custDataLst>
              <p:tags r:id="rId1"/>
            </p:custDataLst>
          </p:nvPr>
        </p:nvSpPr>
        <p:spPr bwMode="auto">
          <a:xfrm>
            <a:off x="2551656" y="4944947"/>
            <a:ext cx="3618270" cy="656114"/>
          </a:xfrm>
          <a:prstGeom prst="parallelogram">
            <a:avLst>
              <a:gd name="adj" fmla="val 13252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44F7CC-E46F-42B3-BB2C-89586AFCCFA1}"/>
              </a:ext>
            </a:extLst>
          </p:cNvPr>
          <p:cNvGrpSpPr/>
          <p:nvPr/>
        </p:nvGrpSpPr>
        <p:grpSpPr>
          <a:xfrm>
            <a:off x="2951862" y="1907096"/>
            <a:ext cx="2008188" cy="1874381"/>
            <a:chOff x="4987926" y="1919288"/>
            <a:chExt cx="2008188" cy="1874381"/>
          </a:xfrm>
        </p:grpSpPr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50835F83-3AEE-437A-8C46-0FFB4756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1919288"/>
              <a:ext cx="2008188" cy="1824037"/>
            </a:xfrm>
            <a:custGeom>
              <a:avLst/>
              <a:gdLst>
                <a:gd name="T0" fmla="*/ 0 w 195"/>
                <a:gd name="T1" fmla="*/ 134 h 177"/>
                <a:gd name="T2" fmla="*/ 86 w 195"/>
                <a:gd name="T3" fmla="*/ 0 h 177"/>
                <a:gd name="T4" fmla="*/ 195 w 195"/>
                <a:gd name="T5" fmla="*/ 177 h 177"/>
                <a:gd name="T6" fmla="*/ 0 w 195"/>
                <a:gd name="T7" fmla="*/ 13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77">
                  <a:moveTo>
                    <a:pt x="0" y="134"/>
                  </a:moveTo>
                  <a:lnTo>
                    <a:pt x="86" y="0"/>
                  </a:lnTo>
                  <a:lnTo>
                    <a:pt x="195" y="177"/>
                  </a:lnTo>
                  <a:lnTo>
                    <a:pt x="0" y="1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" name="Rectangle 46">
              <a:extLst>
                <a:ext uri="{FF2B5EF4-FFF2-40B4-BE49-F238E27FC236}">
                  <a16:creationId xmlns:a16="http://schemas.microsoft.com/office/drawing/2014/main" id="{CA388B55-7C2D-4115-A541-F61537571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726" y="2990850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CC00576C-FD88-4945-BC94-CEA680E2C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2970213"/>
              <a:ext cx="174625" cy="422275"/>
            </a:xfrm>
            <a:custGeom>
              <a:avLst/>
              <a:gdLst>
                <a:gd name="T0" fmla="*/ 17 w 17"/>
                <a:gd name="T1" fmla="*/ 41 h 41"/>
                <a:gd name="T2" fmla="*/ 17 w 17"/>
                <a:gd name="T3" fmla="*/ 34 h 41"/>
                <a:gd name="T4" fmla="*/ 17 w 17"/>
                <a:gd name="T5" fmla="*/ 27 h 41"/>
                <a:gd name="T6" fmla="*/ 16 w 17"/>
                <a:gd name="T7" fmla="*/ 21 h 41"/>
                <a:gd name="T8" fmla="*/ 13 w 17"/>
                <a:gd name="T9" fmla="*/ 15 h 41"/>
                <a:gd name="T10" fmla="*/ 10 w 17"/>
                <a:gd name="T11" fmla="*/ 9 h 41"/>
                <a:gd name="T12" fmla="*/ 5 w 17"/>
                <a:gd name="T13" fmla="*/ 4 h 41"/>
                <a:gd name="T14" fmla="*/ 0 w 17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1">
                  <a:moveTo>
                    <a:pt x="17" y="41"/>
                  </a:moveTo>
                  <a:lnTo>
                    <a:pt x="17" y="34"/>
                  </a:lnTo>
                  <a:lnTo>
                    <a:pt x="17" y="27"/>
                  </a:lnTo>
                  <a:lnTo>
                    <a:pt x="16" y="21"/>
                  </a:lnTo>
                  <a:lnTo>
                    <a:pt x="13" y="15"/>
                  </a:lnTo>
                  <a:lnTo>
                    <a:pt x="10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Rectangle 52">
              <a:extLst>
                <a:ext uri="{FF2B5EF4-FFF2-40B4-BE49-F238E27FC236}">
                  <a16:creationId xmlns:a16="http://schemas.microsoft.com/office/drawing/2014/main" id="{A3CDF579-A787-4331-845B-649C09CD6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2352675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F1940132-C967-4784-A2F4-178CB8CD1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2259013"/>
              <a:ext cx="433388" cy="73025"/>
            </a:xfrm>
            <a:custGeom>
              <a:avLst/>
              <a:gdLst>
                <a:gd name="T0" fmla="*/ 0 w 42"/>
                <a:gd name="T1" fmla="*/ 0 h 7"/>
                <a:gd name="T2" fmla="*/ 6 w 42"/>
                <a:gd name="T3" fmla="*/ 4 h 7"/>
                <a:gd name="T4" fmla="*/ 13 w 42"/>
                <a:gd name="T5" fmla="*/ 6 h 7"/>
                <a:gd name="T6" fmla="*/ 21 w 42"/>
                <a:gd name="T7" fmla="*/ 7 h 7"/>
                <a:gd name="T8" fmla="*/ 28 w 42"/>
                <a:gd name="T9" fmla="*/ 6 h 7"/>
                <a:gd name="T10" fmla="*/ 35 w 42"/>
                <a:gd name="T11" fmla="*/ 4 h 7"/>
                <a:gd name="T12" fmla="*/ 42 w 42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">
                  <a:moveTo>
                    <a:pt x="0" y="0"/>
                  </a:moveTo>
                  <a:lnTo>
                    <a:pt x="6" y="4"/>
                  </a:lnTo>
                  <a:lnTo>
                    <a:pt x="13" y="6"/>
                  </a:lnTo>
                  <a:lnTo>
                    <a:pt x="21" y="7"/>
                  </a:lnTo>
                  <a:lnTo>
                    <a:pt x="28" y="6"/>
                  </a:lnTo>
                  <a:lnTo>
                    <a:pt x="35" y="4"/>
                  </a:lnTo>
                  <a:lnTo>
                    <a:pt x="42" y="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Rectangle 58">
              <a:extLst>
                <a:ext uri="{FF2B5EF4-FFF2-40B4-BE49-F238E27FC236}">
                  <a16:creationId xmlns:a16="http://schemas.microsoft.com/office/drawing/2014/main" id="{4AAE205C-5000-4852-88B7-6D0A64965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875" y="3329496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59">
              <a:extLst>
                <a:ext uri="{FF2B5EF4-FFF2-40B4-BE49-F238E27FC236}">
                  <a16:creationId xmlns:a16="http://schemas.microsoft.com/office/drawing/2014/main" id="{68AEF480-1473-42FE-87F3-8640CBF1B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1" y="3403600"/>
              <a:ext cx="174625" cy="257175"/>
            </a:xfrm>
            <a:custGeom>
              <a:avLst/>
              <a:gdLst>
                <a:gd name="T0" fmla="*/ 17 w 17"/>
                <a:gd name="T1" fmla="*/ 0 h 25"/>
                <a:gd name="T2" fmla="*/ 11 w 17"/>
                <a:gd name="T3" fmla="*/ 5 h 25"/>
                <a:gd name="T4" fmla="*/ 6 w 17"/>
                <a:gd name="T5" fmla="*/ 11 h 25"/>
                <a:gd name="T6" fmla="*/ 2 w 17"/>
                <a:gd name="T7" fmla="*/ 18 h 25"/>
                <a:gd name="T8" fmla="*/ 0 w 17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1" y="5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7CC8DB44-528B-4EEA-9C4B-0229B2170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8" y="263048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65">
              <a:extLst>
                <a:ext uri="{FF2B5EF4-FFF2-40B4-BE49-F238E27FC236}">
                  <a16:creationId xmlns:a16="http://schemas.microsoft.com/office/drawing/2014/main" id="{56B1655F-1295-4FC4-BB0E-3686E8772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357822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AEF48008-B1BE-4D8E-8A44-2BDDE8E6E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01" y="2486025"/>
              <a:ext cx="897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EDC4060-9F9A-4230-961E-46EF2816CD10}"/>
              </a:ext>
            </a:extLst>
          </p:cNvPr>
          <p:cNvSpPr/>
          <p:nvPr/>
        </p:nvSpPr>
        <p:spPr>
          <a:xfrm>
            <a:off x="3364992" y="5023104"/>
            <a:ext cx="1633728" cy="438912"/>
          </a:xfrm>
          <a:custGeom>
            <a:avLst/>
            <a:gdLst>
              <a:gd name="connsiteX0" fmla="*/ 0 w 1633728"/>
              <a:gd name="connsiteY0" fmla="*/ 377952 h 438912"/>
              <a:gd name="connsiteX1" fmla="*/ 938784 w 1633728"/>
              <a:gd name="connsiteY1" fmla="*/ 0 h 438912"/>
              <a:gd name="connsiteX2" fmla="*/ 1633728 w 1633728"/>
              <a:gd name="connsiteY2" fmla="*/ 438912 h 438912"/>
              <a:gd name="connsiteX3" fmla="*/ 0 w 1633728"/>
              <a:gd name="connsiteY3" fmla="*/ 37795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728" h="438912">
                <a:moveTo>
                  <a:pt x="0" y="377952"/>
                </a:moveTo>
                <a:lnTo>
                  <a:pt x="938784" y="0"/>
                </a:lnTo>
                <a:lnTo>
                  <a:pt x="1633728" y="438912"/>
                </a:lnTo>
                <a:lnTo>
                  <a:pt x="0" y="37795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8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TextBox 5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89038" y="4114800"/>
            <a:ext cx="2957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Law of Cosines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C00000"/>
                </a:solidFill>
              </a:rPr>
              <a:t>b</a:t>
            </a:r>
            <a:r>
              <a:rPr lang="en-US" sz="1600" baseline="30000" dirty="0"/>
              <a:t>2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C00000"/>
                </a:solidFill>
              </a:rPr>
              <a:t>c</a:t>
            </a:r>
            <a:r>
              <a:rPr lang="en-US" sz="1600" baseline="30000" dirty="0"/>
              <a:t>2</a:t>
            </a:r>
            <a:r>
              <a:rPr lang="en-US" sz="1600" dirty="0"/>
              <a:t> -  2</a:t>
            </a:r>
            <a:r>
              <a:rPr lang="en-US" sz="1600" dirty="0">
                <a:sym typeface="WP MathA" pitchFamily="2" charset="2"/>
              </a:rPr>
              <a:t> x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C00000"/>
                </a:solidFill>
              </a:rPr>
              <a:t>bc</a:t>
            </a:r>
            <a:r>
              <a:rPr lang="en-US" sz="1600" dirty="0"/>
              <a:t>)</a:t>
            </a:r>
            <a:r>
              <a:rPr lang="en-US" sz="1600" dirty="0" err="1">
                <a:sym typeface="WP MathA" pitchFamily="2" charset="2"/>
              </a:rPr>
              <a:t>x</a:t>
            </a:r>
            <a:r>
              <a:rPr lang="en-US" sz="1600" dirty="0" err="1"/>
              <a:t>Cos</a:t>
            </a:r>
            <a:r>
              <a:rPr lang="en-US" sz="1600" dirty="0"/>
              <a:t>(</a:t>
            </a:r>
            <a:r>
              <a:rPr lang="en-US" sz="1600" dirty="0">
                <a:sym typeface="WP MathA" pitchFamily="2" charset="2"/>
              </a:rPr>
              <a:t>∠</a:t>
            </a:r>
            <a:r>
              <a:rPr lang="en-US" sz="1600" dirty="0"/>
              <a:t>A)</a:t>
            </a:r>
          </a:p>
        </p:txBody>
      </p:sp>
      <p:sp>
        <p:nvSpPr>
          <p:cNvPr id="15389" name="TextBox 2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9038" y="5029200"/>
            <a:ext cx="314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Can then use either Law of Cosines or </a:t>
            </a:r>
            <a:r>
              <a:rPr lang="en-US" sz="1600" dirty="0" err="1"/>
              <a:t>Sines</a:t>
            </a:r>
            <a:r>
              <a:rPr lang="en-US" sz="1600" dirty="0"/>
              <a:t> to solve the remaining parts.</a:t>
            </a:r>
          </a:p>
        </p:txBody>
      </p:sp>
      <p:sp>
        <p:nvSpPr>
          <p:cNvPr id="60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61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25850" y="2733675"/>
            <a:ext cx="100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6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3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4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5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7" name="Freeform 2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8" name="Freeform 2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9" name="Freeform 31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" name="Rectangl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60750" y="3303588"/>
            <a:ext cx="128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1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72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3" name="Rectangl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74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88150" y="2595563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76" name="Line 1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7" name="Line 1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8" name="Line 1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9" name="Freeform 21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0" name="Freeform 26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1" name="Freeform 31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82" name="Rectangl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04088" y="3295650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83" name="Rectangle 4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TextBox 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4114800"/>
            <a:ext cx="2957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Law of Cosines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C00000"/>
                </a:solidFill>
              </a:rPr>
              <a:t>b</a:t>
            </a:r>
            <a:r>
              <a:rPr lang="en-US" sz="1600" baseline="30000" dirty="0"/>
              <a:t>2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C00000"/>
                </a:solidFill>
              </a:rPr>
              <a:t>c</a:t>
            </a:r>
            <a:r>
              <a:rPr lang="en-US" sz="1600" baseline="30000" dirty="0"/>
              <a:t>2</a:t>
            </a:r>
            <a:r>
              <a:rPr lang="en-US" sz="1600" dirty="0"/>
              <a:t> -  2</a:t>
            </a:r>
            <a:r>
              <a:rPr lang="en-US" sz="1600" dirty="0">
                <a:sym typeface="WP MathA" pitchFamily="2" charset="2"/>
              </a:rPr>
              <a:t> x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C00000"/>
                </a:solidFill>
              </a:rPr>
              <a:t>bc</a:t>
            </a:r>
            <a:r>
              <a:rPr lang="en-US" sz="1600" dirty="0"/>
              <a:t>)</a:t>
            </a:r>
            <a:r>
              <a:rPr lang="en-US" sz="1600" dirty="0" err="1">
                <a:sym typeface="WP MathA" pitchFamily="2" charset="2"/>
              </a:rPr>
              <a:t>x</a:t>
            </a:r>
            <a:r>
              <a:rPr lang="en-US" sz="1600" dirty="0" err="1"/>
              <a:t>Cos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)</a:t>
            </a: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60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5850" y="2733675"/>
            <a:ext cx="100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61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2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3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4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5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6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7" name="Freeform 2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8" name="Freeform 3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9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60750" y="3303588"/>
            <a:ext cx="128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0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71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73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4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88150" y="2595563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75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7" name="Line 1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8" name="Freeform 2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9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0" name="Freeform 31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81" name="Rectangle 3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4088" y="3295650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8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32" name="TextBox 5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189038" y="4114800"/>
            <a:ext cx="2957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Law of Cosines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C00000"/>
                </a:solidFill>
              </a:rPr>
              <a:t>b</a:t>
            </a:r>
            <a:r>
              <a:rPr lang="en-US" sz="1600" baseline="30000" dirty="0"/>
              <a:t>2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C00000"/>
                </a:solidFill>
              </a:rPr>
              <a:t>c</a:t>
            </a:r>
            <a:r>
              <a:rPr lang="en-US" sz="1600" baseline="30000" dirty="0"/>
              <a:t>2</a:t>
            </a:r>
            <a:r>
              <a:rPr lang="en-US" sz="1600" dirty="0"/>
              <a:t> -  2</a:t>
            </a:r>
            <a:r>
              <a:rPr lang="en-US" sz="1600" dirty="0">
                <a:sym typeface="WP MathA" pitchFamily="2" charset="2"/>
              </a:rPr>
              <a:t> x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C00000"/>
                </a:solidFill>
              </a:rPr>
              <a:t>bc</a:t>
            </a:r>
            <a:r>
              <a:rPr lang="en-US" sz="1600" dirty="0"/>
              <a:t>)</a:t>
            </a:r>
            <a:r>
              <a:rPr lang="en-US" sz="1600" dirty="0" err="1">
                <a:sym typeface="WP MathA" pitchFamily="2" charset="2"/>
              </a:rPr>
              <a:t>x</a:t>
            </a:r>
            <a:r>
              <a:rPr lang="en-US" sz="1600" dirty="0" err="1"/>
              <a:t>Cos</a:t>
            </a:r>
            <a:r>
              <a:rPr lang="en-US" sz="1600" dirty="0"/>
              <a:t>(</a:t>
            </a:r>
            <a:r>
              <a:rPr lang="en-US" sz="1600" dirty="0">
                <a:sym typeface="WP MathA" pitchFamily="2" charset="2"/>
              </a:rPr>
              <a:t>∠</a:t>
            </a:r>
            <a:r>
              <a:rPr lang="en-US" sz="1600" dirty="0"/>
              <a:t>A)</a:t>
            </a:r>
          </a:p>
        </p:txBody>
      </p:sp>
      <p:sp>
        <p:nvSpPr>
          <p:cNvPr id="33" name="Text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89038" y="5029200"/>
            <a:ext cx="314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Can then use either Law of Cosines or </a:t>
            </a:r>
            <a:r>
              <a:rPr lang="en-US" sz="1600" dirty="0" err="1"/>
              <a:t>Sines</a:t>
            </a:r>
            <a:r>
              <a:rPr lang="en-US" sz="1600" dirty="0"/>
              <a:t> to solve the remaining parts.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B. Plane Trigonometry</a:t>
            </a:r>
          </a:p>
          <a:p>
            <a:pPr lvl="1"/>
            <a:r>
              <a:rPr lang="en-US"/>
              <a:t>1. Triangle formulae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Box 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4114800"/>
            <a:ext cx="2957861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Law of Cosines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C00000"/>
                </a:solidFill>
              </a:rPr>
              <a:t>b</a:t>
            </a:r>
            <a:r>
              <a:rPr lang="en-US" sz="1600" baseline="30000" dirty="0"/>
              <a:t>2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C00000"/>
                </a:solidFill>
              </a:rPr>
              <a:t>c</a:t>
            </a:r>
            <a:r>
              <a:rPr lang="en-US" sz="1600" baseline="30000" dirty="0"/>
              <a:t>2</a:t>
            </a:r>
            <a:r>
              <a:rPr lang="en-US" sz="1600" dirty="0"/>
              <a:t> -  2</a:t>
            </a:r>
            <a:r>
              <a:rPr lang="en-US" sz="1600" dirty="0">
                <a:sym typeface="WP MathA" pitchFamily="2" charset="2"/>
              </a:rPr>
              <a:t> x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C00000"/>
                </a:solidFill>
              </a:rPr>
              <a:t>bc</a:t>
            </a:r>
            <a:r>
              <a:rPr lang="en-US" sz="1600" dirty="0"/>
              <a:t>)</a:t>
            </a:r>
            <a:r>
              <a:rPr lang="en-US" sz="1600" dirty="0" err="1">
                <a:sym typeface="WP MathA" pitchFamily="2" charset="2"/>
              </a:rPr>
              <a:t>x</a:t>
            </a:r>
            <a:r>
              <a:rPr lang="en-US" sz="1600" dirty="0" err="1"/>
              <a:t>Cos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)</a:t>
            </a:r>
          </a:p>
        </p:txBody>
      </p:sp>
      <p:sp>
        <p:nvSpPr>
          <p:cNvPr id="17439" name="TextBox 3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7800" y="5029200"/>
            <a:ext cx="3141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Can then use either Law of Cosines or </a:t>
            </a:r>
            <a:r>
              <a:rPr lang="en-US" sz="1600" dirty="0" err="1"/>
              <a:t>Sines</a:t>
            </a:r>
            <a:r>
              <a:rPr lang="en-US" sz="1600" dirty="0"/>
              <a:t> to solve the remaining parts.</a:t>
            </a:r>
          </a:p>
        </p:txBody>
      </p:sp>
      <p:sp>
        <p:nvSpPr>
          <p:cNvPr id="60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61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25850" y="2733675"/>
            <a:ext cx="100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62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3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4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5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67" name="Freeform 2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8" name="Freeform 2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9" name="Freeform 31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" name="Rectangle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60750" y="3303588"/>
            <a:ext cx="128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1" name="Rectangl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72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3" name="Rectangl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74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88150" y="2595563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76" name="Line 1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7" name="Line 1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8" name="Line 1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79" name="Freeform 21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/>
            <a:ahLst/>
            <a:cxnLst>
              <a:cxn ang="0">
                <a:pos x="529" y="0"/>
              </a:cxn>
              <a:cxn ang="0">
                <a:pos x="309" y="178"/>
              </a:cxn>
              <a:cxn ang="0">
                <a:pos x="141" y="405"/>
              </a:cxn>
              <a:cxn ang="0">
                <a:pos x="36" y="668"/>
              </a:cxn>
              <a:cxn ang="0">
                <a:pos x="0" y="948"/>
              </a:cxn>
            </a:cxnLst>
            <a:rect l="0" t="0" r="r" b="b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0" name="Freeform 26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1" name="Freeform 31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82" name="Rectangl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04088" y="3295650"/>
            <a:ext cx="130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83" name="Rectangle 4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c</a:t>
            </a:r>
          </a:p>
        </p:txBody>
      </p:sp>
      <p:sp>
        <p:nvSpPr>
          <p:cNvPr id="33" name="TextBox 5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89038" y="4114800"/>
            <a:ext cx="29578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Law of Cosines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>
                <a:solidFill>
                  <a:srgbClr val="C00000"/>
                </a:solidFill>
              </a:rPr>
              <a:t>b</a:t>
            </a:r>
            <a:r>
              <a:rPr lang="en-US" sz="1600" baseline="30000" dirty="0"/>
              <a:t>2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C00000"/>
                </a:solidFill>
              </a:rPr>
              <a:t>c</a:t>
            </a:r>
            <a:r>
              <a:rPr lang="en-US" sz="1600" baseline="30000" dirty="0"/>
              <a:t>2</a:t>
            </a:r>
            <a:r>
              <a:rPr lang="en-US" sz="1600" dirty="0"/>
              <a:t> -  2</a:t>
            </a:r>
            <a:r>
              <a:rPr lang="en-US" sz="1600" dirty="0">
                <a:sym typeface="WP MathA" pitchFamily="2" charset="2"/>
              </a:rPr>
              <a:t> x</a:t>
            </a:r>
            <a:r>
              <a:rPr lang="en-US" sz="1600" dirty="0"/>
              <a:t>(</a:t>
            </a:r>
            <a:r>
              <a:rPr lang="en-US" sz="1600" dirty="0" err="1">
                <a:solidFill>
                  <a:srgbClr val="C00000"/>
                </a:solidFill>
              </a:rPr>
              <a:t>bc</a:t>
            </a:r>
            <a:r>
              <a:rPr lang="en-US" sz="1600" dirty="0"/>
              <a:t>)</a:t>
            </a:r>
            <a:r>
              <a:rPr lang="en-US" sz="1600" dirty="0" err="1">
                <a:sym typeface="WP MathA" pitchFamily="2" charset="2"/>
              </a:rPr>
              <a:t>x</a:t>
            </a:r>
            <a:r>
              <a:rPr lang="en-US" sz="1600" dirty="0" err="1"/>
              <a:t>Cos</a:t>
            </a:r>
            <a:r>
              <a:rPr lang="en-US" sz="1600" dirty="0"/>
              <a:t>(</a:t>
            </a:r>
            <a:r>
              <a:rPr lang="en-US" sz="1600" dirty="0">
                <a:sym typeface="WP MathA" pitchFamily="2" charset="2"/>
              </a:rPr>
              <a:t>∠</a:t>
            </a:r>
            <a:r>
              <a:rPr lang="en-US" sz="1600" dirty="0"/>
              <a:t>A)</a:t>
            </a:r>
          </a:p>
        </p:txBody>
      </p:sp>
      <p:sp>
        <p:nvSpPr>
          <p:cNvPr id="34" name="Text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89038" y="5029200"/>
            <a:ext cx="3141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Can then use either Law of Cosines or </a:t>
            </a:r>
            <a:r>
              <a:rPr lang="en-US" sz="1600" dirty="0" err="1"/>
              <a:t>Sines</a:t>
            </a:r>
            <a:r>
              <a:rPr lang="en-US" sz="1600" dirty="0"/>
              <a:t> to solve the remaining parts.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18436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5850" y="2733675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0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18438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43225" y="2603500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2" name="Line 1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3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844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Freeform 2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Freeform 2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8444" name="Freeform 3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9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18448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43675" y="3711575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2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18451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8452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0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8455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26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8457" name="Freeform 31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5" name="Rectangle 4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4" name="TextBox 6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4114800"/>
            <a:ext cx="281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Start with the angle condition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180° </a:t>
            </a:r>
            <a:r>
              <a:rPr lang="en-US" sz="1600" dirty="0"/>
              <a:t>= 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+ </a:t>
            </a:r>
            <a:r>
              <a:rPr lang="en-US" sz="1600" dirty="0">
                <a:sym typeface="WP MathA" pitchFamily="2" charset="2"/>
              </a:rPr>
              <a:t>∠B </a:t>
            </a:r>
            <a:r>
              <a:rPr lang="en-US" sz="1600" dirty="0"/>
              <a:t>+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  <a:sym typeface="WP MathA" pitchFamily="2" charset="2"/>
              </a:rPr>
              <a:t>C</a:t>
            </a:r>
            <a:r>
              <a:rPr lang="en-US" sz="1600" dirty="0"/>
              <a:t> </a:t>
            </a:r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1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5850" y="2733675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4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43225" y="2603500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6" name="Line 1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7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8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2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Freeform 3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3" name="Rectangle 4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43675" y="3711575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6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7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0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1" name="Freeform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Freeform 26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3" name="Freeform 3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84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5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CA58D533-55E0-42C7-BD59-C0FDF7FAEFF9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569E048C-8E00-4CA1-A3C0-25D53641487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TextBox 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5029200"/>
            <a:ext cx="2944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Then Law of </a:t>
            </a:r>
            <a:r>
              <a:rPr lang="en-US" sz="1600" dirty="0" err="1"/>
              <a:t>Sines</a:t>
            </a:r>
            <a:r>
              <a:rPr lang="en-US" sz="1600" dirty="0"/>
              <a:t> to solve another side.</a:t>
            </a:r>
          </a:p>
          <a:p>
            <a:r>
              <a:rPr lang="en-US" sz="1600" dirty="0"/>
              <a:t>Then Law of Cosines or </a:t>
            </a:r>
            <a:r>
              <a:rPr lang="en-US" sz="1600" dirty="0" err="1"/>
              <a:t>Sines</a:t>
            </a:r>
            <a:r>
              <a:rPr lang="en-US" sz="1600" dirty="0"/>
              <a:t> to solve the remaining side.</a:t>
            </a:r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5850" y="2733675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8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43225" y="2603500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9" name="Line 1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2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4" name="Freeform 3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6" name="Rectangle 4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7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43675" y="3711575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8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9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80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1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3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4" name="Freeform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26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6" name="Freeform 3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8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30" name="TextBox 6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4114800"/>
            <a:ext cx="281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Start with the angle condition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180° </a:t>
            </a:r>
            <a:r>
              <a:rPr lang="en-US" sz="1600" dirty="0"/>
              <a:t>= 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+ </a:t>
            </a:r>
            <a:r>
              <a:rPr lang="en-US" sz="1600" dirty="0">
                <a:sym typeface="WP MathA" pitchFamily="2" charset="2"/>
              </a:rPr>
              <a:t>∠B </a:t>
            </a:r>
            <a:r>
              <a:rPr lang="en-US" sz="1600" dirty="0"/>
              <a:t>+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  <a:sym typeface="WP MathA" pitchFamily="2" charset="2"/>
              </a:rPr>
              <a:t>C</a:t>
            </a:r>
            <a:r>
              <a:rPr lang="en-US" sz="1600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9D25D4D8-26A5-4120-92CF-AB0B7DBFFE9B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2D17AE69-A040-4087-9C81-B9EB4F03F5C4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3" name="Group 72"/>
          <p:cNvGrpSpPr>
            <a:grpSpLocks/>
          </p:cNvGrpSpPr>
          <p:nvPr/>
        </p:nvGrpSpPr>
        <p:grpSpPr bwMode="auto">
          <a:xfrm>
            <a:off x="5346700" y="4354511"/>
            <a:ext cx="1949573" cy="627902"/>
            <a:chOff x="5615940" y="4309110"/>
            <a:chExt cx="1948816" cy="628362"/>
          </a:xfrm>
        </p:grpSpPr>
        <p:sp>
          <p:nvSpPr>
            <p:cNvPr id="21536" name="Text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615940" y="4598670"/>
              <a:ext cx="1948816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</a:rPr>
                <a:t>A</a:t>
              </a:r>
              <a:r>
                <a:rPr lang="en-US" sz="1600" dirty="0"/>
                <a:t>)      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  <a:sym typeface="WP MathA" pitchFamily="2" charset="2"/>
                </a:rPr>
                <a:t>C</a:t>
              </a:r>
              <a:r>
                <a:rPr lang="en-US" sz="1600" dirty="0">
                  <a:sym typeface="WP MathA" pitchFamily="2" charset="2"/>
                </a:rPr>
                <a:t>)</a:t>
              </a:r>
              <a:endParaRPr lang="en-US" sz="1600" dirty="0"/>
            </a:p>
          </p:txBody>
        </p:sp>
        <p:cxnSp>
          <p:nvCxnSpPr>
            <p:cNvPr id="21537" name="Straight Connector 68"/>
            <p:cNvCxnSpPr>
              <a:cxnSpLocks noChangeShapeType="1"/>
            </p:cNvCxnSpPr>
            <p:nvPr/>
          </p:nvCxnSpPr>
          <p:spPr bwMode="auto">
            <a:xfrm>
              <a:off x="5692140" y="458343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38" name="Straight Connector 69"/>
            <p:cNvCxnSpPr>
              <a:cxnSpLocks noChangeShapeType="1"/>
            </p:cNvCxnSpPr>
            <p:nvPr/>
          </p:nvCxnSpPr>
          <p:spPr bwMode="auto">
            <a:xfrm>
              <a:off x="6644640" y="458724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39" name="TextBox 7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343650" y="4446270"/>
              <a:ext cx="304774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=</a:t>
              </a:r>
            </a:p>
          </p:txBody>
        </p:sp>
        <p:sp>
          <p:nvSpPr>
            <p:cNvPr id="21540" name="TextBox 7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97880" y="4309110"/>
              <a:ext cx="1381573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a</a:t>
              </a:r>
              <a:r>
                <a:rPr lang="en-US" sz="1600"/>
                <a:t>                 c</a:t>
              </a:r>
            </a:p>
          </p:txBody>
        </p:sp>
      </p:grpSp>
      <p:sp>
        <p:nvSpPr>
          <p:cNvPr id="21534" name="TextBox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4114800"/>
            <a:ext cx="227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Start with Law of Sines</a:t>
            </a:r>
          </a:p>
        </p:txBody>
      </p:sp>
      <p:sp>
        <p:nvSpPr>
          <p:cNvPr id="21535" name="Text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5029200"/>
            <a:ext cx="2944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Then Law of Sines to solve another side.</a:t>
            </a:r>
          </a:p>
          <a:p>
            <a:r>
              <a:rPr lang="en-US" sz="1600"/>
              <a:t>Then Law of Cosines or Sines to solve the remaining side.</a:t>
            </a:r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7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25850" y="2733675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9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43225" y="2603500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0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1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2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3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Rectangle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43675" y="3711575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9" name="Rectangle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80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81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2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5" name="Freeform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26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7" name="Freeform 3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7" name="TextBox 6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71600" y="4114800"/>
            <a:ext cx="281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Start with the angle condition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180° </a:t>
            </a:r>
            <a:r>
              <a:rPr lang="en-US" sz="1600" dirty="0"/>
              <a:t>= 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+ </a:t>
            </a:r>
            <a:r>
              <a:rPr lang="en-US" sz="1600" dirty="0">
                <a:sym typeface="WP MathA" pitchFamily="2" charset="2"/>
              </a:rPr>
              <a:t>∠B </a:t>
            </a:r>
            <a:r>
              <a:rPr lang="en-US" sz="1600" dirty="0"/>
              <a:t>+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  <a:sym typeface="WP MathA" pitchFamily="2" charset="2"/>
              </a:rPr>
              <a:t>C</a:t>
            </a:r>
            <a:r>
              <a:rPr lang="en-US" sz="1600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B6D83939-B648-42AD-A9DA-285C99B4E8D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39" name="Freeform 26">
            <a:extLst>
              <a:ext uri="{FF2B5EF4-FFF2-40B4-BE49-F238E27FC236}">
                <a16:creationId xmlns:a16="http://schemas.microsoft.com/office/drawing/2014/main" id="{16DDF439-6827-4AE6-8934-ED4774A10141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" name="Line 17">
            <a:extLst>
              <a:ext uri="{FF2B5EF4-FFF2-40B4-BE49-F238E27FC236}">
                <a16:creationId xmlns:a16="http://schemas.microsoft.com/office/drawing/2014/main" id="{C5FF4B38-C875-469A-9A10-B150FD27DC4D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907856-61E1-4E77-857C-77EE786C6F5D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" name="TextBox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4114800"/>
            <a:ext cx="227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Start with Law of </a:t>
            </a:r>
            <a:r>
              <a:rPr lang="en-US" sz="1600" dirty="0" err="1"/>
              <a:t>Sines</a:t>
            </a:r>
            <a:endParaRPr lang="en-US" sz="1600" dirty="0"/>
          </a:p>
        </p:txBody>
      </p:sp>
      <p:sp>
        <p:nvSpPr>
          <p:cNvPr id="22559" name="TextBox 4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7800" y="5068888"/>
            <a:ext cx="3455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Then angle condition to solve last angle.</a:t>
            </a:r>
          </a:p>
          <a:p>
            <a:r>
              <a:rPr lang="en-US" sz="1600"/>
              <a:t>Then Law of Sines to solve the last side.</a:t>
            </a:r>
          </a:p>
        </p:txBody>
      </p:sp>
      <p:sp>
        <p:nvSpPr>
          <p:cNvPr id="22560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5029200"/>
            <a:ext cx="29448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Then Law of Sines to solve another side.</a:t>
            </a:r>
          </a:p>
          <a:p>
            <a:r>
              <a:rPr lang="en-US" sz="1600"/>
              <a:t>Then Law of Cosines or Sines to solve the remaining side.</a:t>
            </a: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8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25850" y="2733675"/>
            <a:ext cx="1218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70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43225" y="2603500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71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2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3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2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31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Rectangl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8" name="Rectangle 4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9938" y="2582863"/>
            <a:ext cx="88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9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43675" y="3711575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0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81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16563" y="3341688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82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3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6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26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8" name="Freeform 31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89" name="Rectangle 3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8" name="TextBox 6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4114800"/>
            <a:ext cx="281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Start with the angle condition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180° </a:t>
            </a:r>
            <a:r>
              <a:rPr lang="en-US" sz="1600" dirty="0"/>
              <a:t>= 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</a:rPr>
              <a:t>A</a:t>
            </a:r>
            <a:r>
              <a:rPr lang="en-US" sz="1600" dirty="0"/>
              <a:t> + </a:t>
            </a:r>
            <a:r>
              <a:rPr lang="en-US" sz="1600" dirty="0">
                <a:sym typeface="WP MathA" pitchFamily="2" charset="2"/>
              </a:rPr>
              <a:t>∠B </a:t>
            </a:r>
            <a:r>
              <a:rPr lang="en-US" sz="1600" dirty="0"/>
              <a:t>+ </a:t>
            </a:r>
            <a:r>
              <a:rPr lang="en-US" sz="1600" dirty="0">
                <a:solidFill>
                  <a:srgbClr val="FF0000"/>
                </a:solidFill>
                <a:sym typeface="WP MathA" pitchFamily="2" charset="2"/>
              </a:rPr>
              <a:t>∠</a:t>
            </a:r>
            <a:r>
              <a:rPr lang="en-US" sz="1600" dirty="0">
                <a:solidFill>
                  <a:srgbClr val="C00000"/>
                </a:solidFill>
                <a:sym typeface="WP MathA" pitchFamily="2" charset="2"/>
              </a:rPr>
              <a:t>C</a:t>
            </a:r>
            <a:r>
              <a:rPr lang="en-US" sz="1600" dirty="0"/>
              <a:t> </a:t>
            </a:r>
          </a:p>
        </p:txBody>
      </p:sp>
      <p:grpSp>
        <p:nvGrpSpPr>
          <p:cNvPr id="39" name="Group 72"/>
          <p:cNvGrpSpPr>
            <a:grpSpLocks/>
          </p:cNvGrpSpPr>
          <p:nvPr/>
        </p:nvGrpSpPr>
        <p:grpSpPr bwMode="auto">
          <a:xfrm>
            <a:off x="5346700" y="4354511"/>
            <a:ext cx="1949573" cy="627902"/>
            <a:chOff x="5615940" y="4309110"/>
            <a:chExt cx="1948816" cy="628362"/>
          </a:xfrm>
        </p:grpSpPr>
        <p:sp>
          <p:nvSpPr>
            <p:cNvPr id="40" name="TextBox 6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15940" y="4598670"/>
              <a:ext cx="1948816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</a:rPr>
                <a:t>A</a:t>
              </a:r>
              <a:r>
                <a:rPr lang="en-US" sz="1600" dirty="0"/>
                <a:t>)      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  <a:sym typeface="WP MathA" pitchFamily="2" charset="2"/>
                </a:rPr>
                <a:t>C</a:t>
              </a:r>
              <a:r>
                <a:rPr lang="en-US" sz="1600" dirty="0">
                  <a:sym typeface="WP MathA" pitchFamily="2" charset="2"/>
                </a:rPr>
                <a:t>)</a:t>
              </a:r>
              <a:endParaRPr lang="en-US" sz="1600" dirty="0"/>
            </a:p>
          </p:txBody>
        </p:sp>
        <p:cxnSp>
          <p:nvCxnSpPr>
            <p:cNvPr id="41" name="Straight Connector 68"/>
            <p:cNvCxnSpPr>
              <a:cxnSpLocks noChangeShapeType="1"/>
            </p:cNvCxnSpPr>
            <p:nvPr/>
          </p:nvCxnSpPr>
          <p:spPr bwMode="auto">
            <a:xfrm>
              <a:off x="5692140" y="458343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" name="Straight Connector 69"/>
            <p:cNvCxnSpPr>
              <a:cxnSpLocks noChangeShapeType="1"/>
            </p:cNvCxnSpPr>
            <p:nvPr/>
          </p:nvCxnSpPr>
          <p:spPr bwMode="auto">
            <a:xfrm>
              <a:off x="6644640" y="458724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3" name="TextBox 7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343650" y="4446270"/>
              <a:ext cx="304774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=</a:t>
              </a:r>
            </a:p>
          </p:txBody>
        </p:sp>
        <p:sp>
          <p:nvSpPr>
            <p:cNvPr id="44" name="TextBox 7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897880" y="4309110"/>
              <a:ext cx="1381573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a</a:t>
              </a:r>
              <a:r>
                <a:rPr lang="en-US" sz="1600"/>
                <a:t>                 c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45" name="Line 17">
            <a:extLst>
              <a:ext uri="{FF2B5EF4-FFF2-40B4-BE49-F238E27FC236}">
                <a16:creationId xmlns:a16="http://schemas.microsoft.com/office/drawing/2014/main" id="{7F933CA5-7451-4D64-A262-981660022251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C671D9C7-681C-4099-A2E7-983C9374604D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C19C8218-075A-4E6F-9CA7-1F0E29A2BE1A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48" name="Freeform 26">
            <a:extLst>
              <a:ext uri="{FF2B5EF4-FFF2-40B4-BE49-F238E27FC236}">
                <a16:creationId xmlns:a16="http://schemas.microsoft.com/office/drawing/2014/main" id="{8FCC5676-FCBB-4879-926D-14182E4C138C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3769740-E60A-4787-AFF1-7F9A484575D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1F7BA16F-8C02-4E76-8782-ED867B3D4A8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25850" y="2733675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ABFF9EB1-FD41-4465-B804-BC43CA2A0B0F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8829D270-CA07-48AD-987B-B7A0F536E40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2" name="Line 17">
            <a:extLst>
              <a:ext uri="{FF2B5EF4-FFF2-40B4-BE49-F238E27FC236}">
                <a16:creationId xmlns:a16="http://schemas.microsoft.com/office/drawing/2014/main" id="{1D379A54-4BB2-411A-BAD4-D4AC364B4605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18">
            <a:extLst>
              <a:ext uri="{FF2B5EF4-FFF2-40B4-BE49-F238E27FC236}">
                <a16:creationId xmlns:a16="http://schemas.microsoft.com/office/drawing/2014/main" id="{EA001E10-0439-4A54-9D2E-9EE52FBABB9C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7F051F79-02A1-40A1-A4FD-34346CC0394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31">
            <a:extLst>
              <a:ext uri="{FF2B5EF4-FFF2-40B4-BE49-F238E27FC236}">
                <a16:creationId xmlns:a16="http://schemas.microsoft.com/office/drawing/2014/main" id="{E0676301-B867-49F6-908F-29FAC608C829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007BD9F8-A096-421C-927E-2971F0732B3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3" name="Rectangle 40">
            <a:extLst>
              <a:ext uri="{FF2B5EF4-FFF2-40B4-BE49-F238E27FC236}">
                <a16:creationId xmlns:a16="http://schemas.microsoft.com/office/drawing/2014/main" id="{9585B230-0E12-4520-8CD9-79782BE0C88B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9938" y="2582863"/>
            <a:ext cx="9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4" name="Rectangle 9">
            <a:extLst>
              <a:ext uri="{FF2B5EF4-FFF2-40B4-BE49-F238E27FC236}">
                <a16:creationId xmlns:a16="http://schemas.microsoft.com/office/drawing/2014/main" id="{305048D7-4959-484E-B27A-8DF8A8194C7A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id="{F7315AAF-5EE5-472D-B5E8-B4F73224FB68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66" name="Rectangle 12">
            <a:extLst>
              <a:ext uri="{FF2B5EF4-FFF2-40B4-BE49-F238E27FC236}">
                <a16:creationId xmlns:a16="http://schemas.microsoft.com/office/drawing/2014/main" id="{942A1885-FADA-4E2C-9836-9545703A41A3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16563" y="3341688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7" name="Rectangle 14">
            <a:extLst>
              <a:ext uri="{FF2B5EF4-FFF2-40B4-BE49-F238E27FC236}">
                <a16:creationId xmlns:a16="http://schemas.microsoft.com/office/drawing/2014/main" id="{0CD8F147-C578-4B54-8107-3C92CEEB2D13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F79FB1A-2FC2-4B8F-889D-1374C7C6EB27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70E6AADF-6712-47E8-BEF9-082F1F794194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5F01969-61F6-4CA7-846F-36FEF4408F3F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1" name="Freeform 21">
            <a:extLst>
              <a:ext uri="{FF2B5EF4-FFF2-40B4-BE49-F238E27FC236}">
                <a16:creationId xmlns:a16="http://schemas.microsoft.com/office/drawing/2014/main" id="{CDDE79F0-78F8-4D7A-887F-2C3FD7AD43E6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26">
            <a:extLst>
              <a:ext uri="{FF2B5EF4-FFF2-40B4-BE49-F238E27FC236}">
                <a16:creationId xmlns:a16="http://schemas.microsoft.com/office/drawing/2014/main" id="{43F8A2C8-741E-45BD-AD77-7DA045B614E3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>
              <a:gd name="T0" fmla="*/ 104775 w 343"/>
              <a:gd name="T1" fmla="*/ 315912 h 1034"/>
              <a:gd name="T2" fmla="*/ 98055 w 343"/>
              <a:gd name="T3" fmla="*/ 231587 h 1034"/>
              <a:gd name="T4" fmla="*/ 77894 w 343"/>
              <a:gd name="T5" fmla="*/ 149401 h 1034"/>
              <a:gd name="T6" fmla="*/ 44904 w 343"/>
              <a:gd name="T7" fmla="*/ 71493 h 1034"/>
              <a:gd name="T8" fmla="*/ 0 w 343"/>
              <a:gd name="T9" fmla="*/ 0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"/>
              <a:gd name="T16" fmla="*/ 0 h 1034"/>
              <a:gd name="T17" fmla="*/ 343 w 343"/>
              <a:gd name="T18" fmla="*/ 1034 h 10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B4C59A6D-E620-4BF9-A392-E9B3193CA0C1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E62465E7-F8E2-4E0E-97ED-A3B013CEEC61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5" name="Rectangle 40">
            <a:extLst>
              <a:ext uri="{FF2B5EF4-FFF2-40B4-BE49-F238E27FC236}">
                <a16:creationId xmlns:a16="http://schemas.microsoft.com/office/drawing/2014/main" id="{8680FE9F-5A6E-43A4-8A2A-2C75952A72B5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BC75B687-460A-462F-90B3-908EC025425F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7" name="Freeform 26">
            <a:extLst>
              <a:ext uri="{FF2B5EF4-FFF2-40B4-BE49-F238E27FC236}">
                <a16:creationId xmlns:a16="http://schemas.microsoft.com/office/drawing/2014/main" id="{198FA7BA-AE2A-47A3-B9BC-3D903E654591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04" name="Group 72"/>
          <p:cNvGrpSpPr>
            <a:grpSpLocks/>
          </p:cNvGrpSpPr>
          <p:nvPr/>
        </p:nvGrpSpPr>
        <p:grpSpPr bwMode="auto">
          <a:xfrm>
            <a:off x="1371600" y="4435473"/>
            <a:ext cx="1949573" cy="627902"/>
            <a:chOff x="5615940" y="4309110"/>
            <a:chExt cx="1948816" cy="628362"/>
          </a:xfrm>
        </p:grpSpPr>
        <p:sp>
          <p:nvSpPr>
            <p:cNvPr id="24606" name="TextBox 6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615940" y="4598670"/>
              <a:ext cx="1948816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Sin(</a:t>
              </a:r>
              <a:r>
                <a:rPr lang="en-US" sz="1600" dirty="0">
                  <a:sym typeface="WP MathA" pitchFamily="2" charset="2"/>
                </a:rPr>
                <a:t>∠B</a:t>
              </a:r>
              <a:r>
                <a:rPr lang="en-US" sz="1600" dirty="0"/>
                <a:t>)      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  <a:sym typeface="WP MathA" pitchFamily="2" charset="2"/>
                </a:rPr>
                <a:t>C</a:t>
              </a:r>
              <a:r>
                <a:rPr lang="en-US" sz="1600" dirty="0">
                  <a:sym typeface="WP MathA" pitchFamily="2" charset="2"/>
                </a:rPr>
                <a:t>)</a:t>
              </a:r>
              <a:endParaRPr lang="en-US" sz="1600" dirty="0"/>
            </a:p>
          </p:txBody>
        </p:sp>
        <p:cxnSp>
          <p:nvCxnSpPr>
            <p:cNvPr id="24607" name="Straight Connector 68"/>
            <p:cNvCxnSpPr>
              <a:cxnSpLocks noChangeShapeType="1"/>
            </p:cNvCxnSpPr>
            <p:nvPr/>
          </p:nvCxnSpPr>
          <p:spPr bwMode="auto">
            <a:xfrm>
              <a:off x="5692140" y="458343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608" name="Straight Connector 69"/>
            <p:cNvCxnSpPr>
              <a:cxnSpLocks noChangeShapeType="1"/>
            </p:cNvCxnSpPr>
            <p:nvPr/>
          </p:nvCxnSpPr>
          <p:spPr bwMode="auto">
            <a:xfrm>
              <a:off x="6644640" y="458724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609" name="TextBox 7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43650" y="4446270"/>
              <a:ext cx="304774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=</a:t>
              </a:r>
            </a:p>
          </p:txBody>
        </p:sp>
        <p:sp>
          <p:nvSpPr>
            <p:cNvPr id="24610" name="TextBox 7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897880" y="4309110"/>
              <a:ext cx="1381573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b</a:t>
              </a:r>
              <a:r>
                <a:rPr lang="en-US" sz="1600"/>
                <a:t>                 </a:t>
              </a:r>
              <a:r>
                <a:rPr lang="en-US" sz="1600">
                  <a:solidFill>
                    <a:srgbClr val="C00000"/>
                  </a:solidFill>
                </a:rPr>
                <a:t>c</a:t>
              </a:r>
            </a:p>
          </p:txBody>
        </p:sp>
      </p:grpSp>
      <p:sp>
        <p:nvSpPr>
          <p:cNvPr id="24605" name="TextBox 4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4114800"/>
            <a:ext cx="227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Start with Law of </a:t>
            </a:r>
            <a:r>
              <a:rPr lang="en-US" sz="1600" dirty="0" err="1"/>
              <a:t>Sines</a:t>
            </a:r>
            <a:endParaRPr lang="en-US" sz="1600" dirty="0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25850" y="2733675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8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9" name="Line 1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" name="Line 1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2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3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5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6" name="Rectangle 4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9938" y="2582863"/>
            <a:ext cx="9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7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78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9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16563" y="3341688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0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1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2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3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4" name="Freeform 2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26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>
              <a:gd name="T0" fmla="*/ 104775 w 343"/>
              <a:gd name="T1" fmla="*/ 315912 h 1034"/>
              <a:gd name="T2" fmla="*/ 98055 w 343"/>
              <a:gd name="T3" fmla="*/ 231587 h 1034"/>
              <a:gd name="T4" fmla="*/ 77894 w 343"/>
              <a:gd name="T5" fmla="*/ 149401 h 1034"/>
              <a:gd name="T6" fmla="*/ 44904 w 343"/>
              <a:gd name="T7" fmla="*/ 71493 h 1034"/>
              <a:gd name="T8" fmla="*/ 0 w 343"/>
              <a:gd name="T9" fmla="*/ 0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"/>
              <a:gd name="T16" fmla="*/ 0 h 1034"/>
              <a:gd name="T17" fmla="*/ 343 w 343"/>
              <a:gd name="T18" fmla="*/ 1034 h 10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31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8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FF426002-4A37-4D11-8104-7BE222FEA3DC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36" name="Freeform 26">
            <a:extLst>
              <a:ext uri="{FF2B5EF4-FFF2-40B4-BE49-F238E27FC236}">
                <a16:creationId xmlns:a16="http://schemas.microsoft.com/office/drawing/2014/main" id="{AA07FE96-5900-49E6-A76E-91F4CFAE3BC0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A reference system (datum) for expressing horizontal positions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1. Definition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9368" y="2919046"/>
            <a:ext cx="3320509" cy="2754523"/>
            <a:chOff x="2752045" y="3235569"/>
            <a:chExt cx="3320509" cy="2754523"/>
          </a:xfrm>
        </p:grpSpPr>
        <p:sp>
          <p:nvSpPr>
            <p:cNvPr id="33" name="Line 2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753632" y="3235569"/>
              <a:ext cx="0" cy="27545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752045" y="5990092"/>
              <a:ext cx="33205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977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9" name="TextBox 4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4114800"/>
            <a:ext cx="227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Start with Law of </a:t>
            </a:r>
            <a:r>
              <a:rPr lang="en-US" sz="1600" dirty="0" err="1"/>
              <a:t>Sines</a:t>
            </a:r>
            <a:endParaRPr lang="en-US" sz="1600" dirty="0"/>
          </a:p>
        </p:txBody>
      </p:sp>
      <p:sp>
        <p:nvSpPr>
          <p:cNvPr id="25630" name="Text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5068888"/>
            <a:ext cx="3455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Then angle condition to solve last angle.</a:t>
            </a:r>
          </a:p>
          <a:p>
            <a:r>
              <a:rPr lang="en-US" sz="1600"/>
              <a:t>Then Law of Sines to solve the last side.</a:t>
            </a:r>
          </a:p>
        </p:txBody>
      </p:sp>
      <p:grpSp>
        <p:nvGrpSpPr>
          <p:cNvPr id="36" name="Group 72"/>
          <p:cNvGrpSpPr>
            <a:grpSpLocks/>
          </p:cNvGrpSpPr>
          <p:nvPr/>
        </p:nvGrpSpPr>
        <p:grpSpPr bwMode="auto">
          <a:xfrm>
            <a:off x="1371600" y="4435473"/>
            <a:ext cx="1949573" cy="627902"/>
            <a:chOff x="5615940" y="4309110"/>
            <a:chExt cx="1948816" cy="628362"/>
          </a:xfrm>
        </p:grpSpPr>
        <p:sp>
          <p:nvSpPr>
            <p:cNvPr id="37" name="TextBox 6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15940" y="4598670"/>
              <a:ext cx="1948816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Sin(</a:t>
              </a:r>
              <a:r>
                <a:rPr lang="en-US" sz="1600" dirty="0">
                  <a:sym typeface="WP MathA" pitchFamily="2" charset="2"/>
                </a:rPr>
                <a:t>∠B</a:t>
              </a:r>
              <a:r>
                <a:rPr lang="en-US" sz="1600" dirty="0"/>
                <a:t>)      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  <a:sym typeface="WP MathA" pitchFamily="2" charset="2"/>
                </a:rPr>
                <a:t>C</a:t>
              </a:r>
              <a:r>
                <a:rPr lang="en-US" sz="1600" dirty="0">
                  <a:sym typeface="WP MathA" pitchFamily="2" charset="2"/>
                </a:rPr>
                <a:t>)</a:t>
              </a:r>
              <a:endParaRPr lang="en-US" sz="1600" dirty="0"/>
            </a:p>
          </p:txBody>
        </p:sp>
        <p:cxnSp>
          <p:nvCxnSpPr>
            <p:cNvPr id="38" name="Straight Connector 68"/>
            <p:cNvCxnSpPr>
              <a:cxnSpLocks noChangeShapeType="1"/>
            </p:cNvCxnSpPr>
            <p:nvPr/>
          </p:nvCxnSpPr>
          <p:spPr bwMode="auto">
            <a:xfrm>
              <a:off x="5692140" y="458343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Straight Connector 69"/>
            <p:cNvCxnSpPr>
              <a:cxnSpLocks noChangeShapeType="1"/>
            </p:cNvCxnSpPr>
            <p:nvPr/>
          </p:nvCxnSpPr>
          <p:spPr bwMode="auto">
            <a:xfrm>
              <a:off x="6644640" y="458724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" name="TextBox 7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43650" y="4446270"/>
              <a:ext cx="304774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=</a:t>
              </a:r>
            </a:p>
          </p:txBody>
        </p:sp>
        <p:sp>
          <p:nvSpPr>
            <p:cNvPr id="41" name="TextBox 7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897880" y="4309110"/>
              <a:ext cx="1381573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b</a:t>
              </a:r>
              <a:r>
                <a:rPr lang="en-US" sz="1600"/>
                <a:t>                 </a:t>
              </a:r>
              <a:r>
                <a:rPr lang="en-US" sz="1600">
                  <a:solidFill>
                    <a:srgbClr val="C00000"/>
                  </a:solidFill>
                </a:rPr>
                <a:t>c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66" name="Rectangle 9">
            <a:extLst>
              <a:ext uri="{FF2B5EF4-FFF2-40B4-BE49-F238E27FC236}">
                <a16:creationId xmlns:a16="http://schemas.microsoft.com/office/drawing/2014/main" id="{89DD1FB9-356D-4EE0-B7C6-15FDDC8473F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7" name="Rectangle 11">
            <a:extLst>
              <a:ext uri="{FF2B5EF4-FFF2-40B4-BE49-F238E27FC236}">
                <a16:creationId xmlns:a16="http://schemas.microsoft.com/office/drawing/2014/main" id="{1B8CC51A-E490-4D20-BF02-BB32C9C1A1E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25850" y="2733675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AF00E13D-2099-44B2-8EF3-8A52825200AA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69" name="Line 16">
            <a:extLst>
              <a:ext uri="{FF2B5EF4-FFF2-40B4-BE49-F238E27FC236}">
                <a16:creationId xmlns:a16="http://schemas.microsoft.com/office/drawing/2014/main" id="{8F4C9CB1-B43C-4CEE-8779-30C66BED1A46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48292A0F-B5F7-421C-8AED-731CCDA3A680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8">
            <a:extLst>
              <a:ext uri="{FF2B5EF4-FFF2-40B4-BE49-F238E27FC236}">
                <a16:creationId xmlns:a16="http://schemas.microsoft.com/office/drawing/2014/main" id="{0CDF2243-0E7F-45C8-9F29-7E275A35AA3B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21">
            <a:extLst>
              <a:ext uri="{FF2B5EF4-FFF2-40B4-BE49-F238E27FC236}">
                <a16:creationId xmlns:a16="http://schemas.microsoft.com/office/drawing/2014/main" id="{F6730C9B-E519-453A-B7A3-07B7426511B2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7F396F00-F2DD-40D3-9223-B09D9E5836C4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D4AE9C0E-0618-4D9D-84CB-F858E84B3CE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5" name="Rectangle 40">
            <a:extLst>
              <a:ext uri="{FF2B5EF4-FFF2-40B4-BE49-F238E27FC236}">
                <a16:creationId xmlns:a16="http://schemas.microsoft.com/office/drawing/2014/main" id="{5A1F577B-D597-45B3-83A2-68F0A0960B11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39938" y="2582863"/>
            <a:ext cx="9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76" name="Rectangle 9">
            <a:extLst>
              <a:ext uri="{FF2B5EF4-FFF2-40B4-BE49-F238E27FC236}">
                <a16:creationId xmlns:a16="http://schemas.microsoft.com/office/drawing/2014/main" id="{9CEBFE0E-4CF5-4D71-9EC9-F2701B63557B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77" name="Rectangle 11">
            <a:extLst>
              <a:ext uri="{FF2B5EF4-FFF2-40B4-BE49-F238E27FC236}">
                <a16:creationId xmlns:a16="http://schemas.microsoft.com/office/drawing/2014/main" id="{2AE0BDE8-C0D5-44F2-AB3E-BE67AFF0170B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48BA91FB-17D4-4622-A89A-1EBEEC527751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6563" y="3341688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79" name="Rectangle 14">
            <a:extLst>
              <a:ext uri="{FF2B5EF4-FFF2-40B4-BE49-F238E27FC236}">
                <a16:creationId xmlns:a16="http://schemas.microsoft.com/office/drawing/2014/main" id="{C248CCD9-768D-45B1-A7C8-3CBCA85133CD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0" name="Line 16">
            <a:extLst>
              <a:ext uri="{FF2B5EF4-FFF2-40B4-BE49-F238E27FC236}">
                <a16:creationId xmlns:a16="http://schemas.microsoft.com/office/drawing/2014/main" id="{6D889B9F-B6C0-4724-AC80-091CDC339A66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1" name="Line 17">
            <a:extLst>
              <a:ext uri="{FF2B5EF4-FFF2-40B4-BE49-F238E27FC236}">
                <a16:creationId xmlns:a16="http://schemas.microsoft.com/office/drawing/2014/main" id="{9295CA13-D34A-4249-98A5-8749A7E262C9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2" name="Line 18">
            <a:extLst>
              <a:ext uri="{FF2B5EF4-FFF2-40B4-BE49-F238E27FC236}">
                <a16:creationId xmlns:a16="http://schemas.microsoft.com/office/drawing/2014/main" id="{44879EF4-8B1E-482C-96E0-B385AABEECFB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3" name="Freeform 21">
            <a:extLst>
              <a:ext uri="{FF2B5EF4-FFF2-40B4-BE49-F238E27FC236}">
                <a16:creationId xmlns:a16="http://schemas.microsoft.com/office/drawing/2014/main" id="{782DD389-C21E-417A-9EC1-BC5CECDB567E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Freeform 26">
            <a:extLst>
              <a:ext uri="{FF2B5EF4-FFF2-40B4-BE49-F238E27FC236}">
                <a16:creationId xmlns:a16="http://schemas.microsoft.com/office/drawing/2014/main" id="{EF490994-7CAB-4437-8DAD-71FB3C306CE3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>
              <a:gd name="T0" fmla="*/ 104775 w 343"/>
              <a:gd name="T1" fmla="*/ 315912 h 1034"/>
              <a:gd name="T2" fmla="*/ 98055 w 343"/>
              <a:gd name="T3" fmla="*/ 231587 h 1034"/>
              <a:gd name="T4" fmla="*/ 77894 w 343"/>
              <a:gd name="T5" fmla="*/ 149401 h 1034"/>
              <a:gd name="T6" fmla="*/ 44904 w 343"/>
              <a:gd name="T7" fmla="*/ 71493 h 1034"/>
              <a:gd name="T8" fmla="*/ 0 w 343"/>
              <a:gd name="T9" fmla="*/ 0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"/>
              <a:gd name="T16" fmla="*/ 0 h 1034"/>
              <a:gd name="T17" fmla="*/ 343 w 343"/>
              <a:gd name="T18" fmla="*/ 1034 h 10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31">
            <a:extLst>
              <a:ext uri="{FF2B5EF4-FFF2-40B4-BE49-F238E27FC236}">
                <a16:creationId xmlns:a16="http://schemas.microsoft.com/office/drawing/2014/main" id="{3507E35E-1D3C-4C5A-BC16-3469325A59CD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Rectangle 36">
            <a:extLst>
              <a:ext uri="{FF2B5EF4-FFF2-40B4-BE49-F238E27FC236}">
                <a16:creationId xmlns:a16="http://schemas.microsoft.com/office/drawing/2014/main" id="{BD133C27-E17F-44E5-B70B-E52D4134515B}"/>
              </a:ext>
            </a:extLst>
          </p:cNvPr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7" name="Rectangle 40">
            <a:extLst>
              <a:ext uri="{FF2B5EF4-FFF2-40B4-BE49-F238E27FC236}">
                <a16:creationId xmlns:a16="http://schemas.microsoft.com/office/drawing/2014/main" id="{68B1DA88-46AF-410C-96F3-B0E745DB5C61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88" name="Rectangle 12">
            <a:extLst>
              <a:ext uri="{FF2B5EF4-FFF2-40B4-BE49-F238E27FC236}">
                <a16:creationId xmlns:a16="http://schemas.microsoft.com/office/drawing/2014/main" id="{65AAC1DF-5BC5-4170-B6CF-33C7338ECDAB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89" name="Freeform 26">
            <a:extLst>
              <a:ext uri="{FF2B5EF4-FFF2-40B4-BE49-F238E27FC236}">
                <a16:creationId xmlns:a16="http://schemas.microsoft.com/office/drawing/2014/main" id="{B3238A56-BE8C-43BD-8109-630A4672FE06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3" name="TextBox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42072" y="457200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?</a:t>
            </a:r>
          </a:p>
        </p:txBody>
      </p:sp>
      <p:sp>
        <p:nvSpPr>
          <p:cNvPr id="26654" name="TextBox 4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4114800"/>
            <a:ext cx="227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Start with Law of Sines</a:t>
            </a:r>
          </a:p>
        </p:txBody>
      </p:sp>
      <p:sp>
        <p:nvSpPr>
          <p:cNvPr id="26655" name="Text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5068888"/>
            <a:ext cx="3455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Then angle condition to solve last angle.</a:t>
            </a:r>
          </a:p>
          <a:p>
            <a:r>
              <a:rPr lang="en-US" sz="1600"/>
              <a:t>Then Law of Sines to solve the last side.</a:t>
            </a:r>
          </a:p>
        </p:txBody>
      </p: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1371600" y="4435473"/>
            <a:ext cx="1949573" cy="627902"/>
            <a:chOff x="5615940" y="4309110"/>
            <a:chExt cx="1948816" cy="628362"/>
          </a:xfrm>
        </p:grpSpPr>
        <p:sp>
          <p:nvSpPr>
            <p:cNvPr id="38" name="Text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615940" y="4598670"/>
              <a:ext cx="1948816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Sin(</a:t>
              </a:r>
              <a:r>
                <a:rPr lang="en-US" sz="1600" dirty="0">
                  <a:sym typeface="WP MathA" pitchFamily="2" charset="2"/>
                </a:rPr>
                <a:t>∠B</a:t>
              </a:r>
              <a:r>
                <a:rPr lang="en-US" sz="1600" dirty="0"/>
                <a:t>)      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  <a:sym typeface="WP MathA" pitchFamily="2" charset="2"/>
                </a:rPr>
                <a:t>C</a:t>
              </a:r>
              <a:r>
                <a:rPr lang="en-US" sz="1600" dirty="0">
                  <a:sym typeface="WP MathA" pitchFamily="2" charset="2"/>
                </a:rPr>
                <a:t>)</a:t>
              </a:r>
              <a:endParaRPr lang="en-US" sz="1600" dirty="0"/>
            </a:p>
          </p:txBody>
        </p:sp>
        <p:cxnSp>
          <p:nvCxnSpPr>
            <p:cNvPr id="39" name="Straight Connector 68"/>
            <p:cNvCxnSpPr>
              <a:cxnSpLocks noChangeShapeType="1"/>
            </p:cNvCxnSpPr>
            <p:nvPr/>
          </p:nvCxnSpPr>
          <p:spPr bwMode="auto">
            <a:xfrm>
              <a:off x="5692140" y="458343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Straight Connector 69"/>
            <p:cNvCxnSpPr>
              <a:cxnSpLocks noChangeShapeType="1"/>
            </p:cNvCxnSpPr>
            <p:nvPr/>
          </p:nvCxnSpPr>
          <p:spPr bwMode="auto">
            <a:xfrm>
              <a:off x="6644640" y="458724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" name="TextBox 7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343650" y="4446270"/>
              <a:ext cx="304774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=</a:t>
              </a:r>
            </a:p>
          </p:txBody>
        </p:sp>
        <p:sp>
          <p:nvSpPr>
            <p:cNvPr id="42" name="TextBox 7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97880" y="4309110"/>
              <a:ext cx="1381573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b</a:t>
              </a:r>
              <a:r>
                <a:rPr lang="en-US" sz="1600"/>
                <a:t>                 </a:t>
              </a:r>
              <a:r>
                <a:rPr lang="en-US" sz="1600">
                  <a:solidFill>
                    <a:srgbClr val="C00000"/>
                  </a:solidFill>
                </a:rPr>
                <a:t>c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BD53DBF0-1FF0-439D-944E-DD517394353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56" name="Rectangle 11">
            <a:extLst>
              <a:ext uri="{FF2B5EF4-FFF2-40B4-BE49-F238E27FC236}">
                <a16:creationId xmlns:a16="http://schemas.microsoft.com/office/drawing/2014/main" id="{308DF6BC-A563-48FA-A37E-086A9B671600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25850" y="2733675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2521BF69-D95C-476F-8E45-09140F86A01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id="{65B836A1-BC30-4E4F-B0A6-68BB7895E812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D1A42145-1819-472E-A600-06ACE0090A39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8">
            <a:extLst>
              <a:ext uri="{FF2B5EF4-FFF2-40B4-BE49-F238E27FC236}">
                <a16:creationId xmlns:a16="http://schemas.microsoft.com/office/drawing/2014/main" id="{27C4D8D0-04D2-4FB9-A2FB-F87ED8BB4FC6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21">
            <a:extLst>
              <a:ext uri="{FF2B5EF4-FFF2-40B4-BE49-F238E27FC236}">
                <a16:creationId xmlns:a16="http://schemas.microsoft.com/office/drawing/2014/main" id="{26831DC8-075A-474E-BC09-573CD87C35A5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31">
            <a:extLst>
              <a:ext uri="{FF2B5EF4-FFF2-40B4-BE49-F238E27FC236}">
                <a16:creationId xmlns:a16="http://schemas.microsoft.com/office/drawing/2014/main" id="{63AA20EC-5136-486E-8614-C73DC7241942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0BDC1082-F6DD-4D6B-BFA7-4D2DC10D98BA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4" name="Rectangle 40">
            <a:extLst>
              <a:ext uri="{FF2B5EF4-FFF2-40B4-BE49-F238E27FC236}">
                <a16:creationId xmlns:a16="http://schemas.microsoft.com/office/drawing/2014/main" id="{22D7A45E-81A8-43DE-A51D-8A9AC41AD849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9938" y="2582863"/>
            <a:ext cx="9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76D49D0F-209F-4D83-BAEB-B117F906C181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3912F7ED-7D4A-4D95-8D65-804A564C0D2F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9" name="Rectangle 12">
            <a:extLst>
              <a:ext uri="{FF2B5EF4-FFF2-40B4-BE49-F238E27FC236}">
                <a16:creationId xmlns:a16="http://schemas.microsoft.com/office/drawing/2014/main" id="{25D15831-D022-4747-96E8-2CCC44CF322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16563" y="3341688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948DF498-0119-4131-807C-82F3951113CB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1" name="Line 16">
            <a:extLst>
              <a:ext uri="{FF2B5EF4-FFF2-40B4-BE49-F238E27FC236}">
                <a16:creationId xmlns:a16="http://schemas.microsoft.com/office/drawing/2014/main" id="{D9C65674-4D2E-4365-96D3-5840B55055E8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34A21D49-20E5-4449-811D-EBCDBED0B60C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3" name="Line 18">
            <a:extLst>
              <a:ext uri="{FF2B5EF4-FFF2-40B4-BE49-F238E27FC236}">
                <a16:creationId xmlns:a16="http://schemas.microsoft.com/office/drawing/2014/main" id="{9D0A621B-A24F-4C13-92AC-DD34CB008E3A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4" name="Freeform 21">
            <a:extLst>
              <a:ext uri="{FF2B5EF4-FFF2-40B4-BE49-F238E27FC236}">
                <a16:creationId xmlns:a16="http://schemas.microsoft.com/office/drawing/2014/main" id="{DDA9BD08-D145-434D-B762-3F8898E24E15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26">
            <a:extLst>
              <a:ext uri="{FF2B5EF4-FFF2-40B4-BE49-F238E27FC236}">
                <a16:creationId xmlns:a16="http://schemas.microsoft.com/office/drawing/2014/main" id="{8CCF6B86-07C2-4ABB-AB97-EA6AF0B02726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>
              <a:gd name="T0" fmla="*/ 104775 w 343"/>
              <a:gd name="T1" fmla="*/ 315912 h 1034"/>
              <a:gd name="T2" fmla="*/ 98055 w 343"/>
              <a:gd name="T3" fmla="*/ 231587 h 1034"/>
              <a:gd name="T4" fmla="*/ 77894 w 343"/>
              <a:gd name="T5" fmla="*/ 149401 h 1034"/>
              <a:gd name="T6" fmla="*/ 44904 w 343"/>
              <a:gd name="T7" fmla="*/ 71493 h 1034"/>
              <a:gd name="T8" fmla="*/ 0 w 343"/>
              <a:gd name="T9" fmla="*/ 0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"/>
              <a:gd name="T16" fmla="*/ 0 h 1034"/>
              <a:gd name="T17" fmla="*/ 343 w 343"/>
              <a:gd name="T18" fmla="*/ 1034 h 10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31">
            <a:extLst>
              <a:ext uri="{FF2B5EF4-FFF2-40B4-BE49-F238E27FC236}">
                <a16:creationId xmlns:a16="http://schemas.microsoft.com/office/drawing/2014/main" id="{E5E2B1E7-8603-412D-8DE3-49545A7F2F31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1C425202-3C84-4E3F-9C84-D8AB2A678069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8" name="Rectangle 40">
            <a:extLst>
              <a:ext uri="{FF2B5EF4-FFF2-40B4-BE49-F238E27FC236}">
                <a16:creationId xmlns:a16="http://schemas.microsoft.com/office/drawing/2014/main" id="{E2951BDB-5914-48D8-84AD-D9559369F679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89" name="Rectangle 12">
            <a:extLst>
              <a:ext uri="{FF2B5EF4-FFF2-40B4-BE49-F238E27FC236}">
                <a16:creationId xmlns:a16="http://schemas.microsoft.com/office/drawing/2014/main" id="{CA33F879-8AC1-4B07-AFD6-23D090B40876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90" name="Freeform 26">
            <a:extLst>
              <a:ext uri="{FF2B5EF4-FFF2-40B4-BE49-F238E27FC236}">
                <a16:creationId xmlns:a16="http://schemas.microsoft.com/office/drawing/2014/main" id="{F9A33F3F-4637-4CA6-84B9-427B8BD4E343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3" name="TextBox 4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56300" y="4572000"/>
            <a:ext cx="16546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Can’t be solved.</a:t>
            </a:r>
          </a:p>
        </p:txBody>
      </p:sp>
      <p:sp>
        <p:nvSpPr>
          <p:cNvPr id="26654" name="TextBox 4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4114800"/>
            <a:ext cx="2271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Start with Law of Sines</a:t>
            </a:r>
          </a:p>
        </p:txBody>
      </p:sp>
      <p:sp>
        <p:nvSpPr>
          <p:cNvPr id="26655" name="Text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5068888"/>
            <a:ext cx="3455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Then angle condition to solve last angle.</a:t>
            </a:r>
          </a:p>
          <a:p>
            <a:r>
              <a:rPr lang="en-US" sz="1600"/>
              <a:t>Then Law of Sines to solve the last side.</a:t>
            </a:r>
          </a:p>
        </p:txBody>
      </p: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1371600" y="4435473"/>
            <a:ext cx="1949573" cy="627902"/>
            <a:chOff x="5615940" y="4309110"/>
            <a:chExt cx="1948816" cy="628362"/>
          </a:xfrm>
        </p:grpSpPr>
        <p:sp>
          <p:nvSpPr>
            <p:cNvPr id="38" name="Text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615940" y="4598670"/>
              <a:ext cx="1948816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Sin(</a:t>
              </a:r>
              <a:r>
                <a:rPr lang="en-US" sz="1600" dirty="0">
                  <a:sym typeface="WP MathA" pitchFamily="2" charset="2"/>
                </a:rPr>
                <a:t>∠B</a:t>
              </a:r>
              <a:r>
                <a:rPr lang="en-US" sz="1600" dirty="0"/>
                <a:t>)      Sin(</a:t>
              </a:r>
              <a:r>
                <a:rPr lang="en-US" sz="1600" dirty="0">
                  <a:solidFill>
                    <a:srgbClr val="FF0000"/>
                  </a:solidFill>
                  <a:sym typeface="WP MathA" pitchFamily="2" charset="2"/>
                </a:rPr>
                <a:t>∠</a:t>
              </a:r>
              <a:r>
                <a:rPr lang="en-US" sz="1600" dirty="0">
                  <a:solidFill>
                    <a:srgbClr val="C00000"/>
                  </a:solidFill>
                  <a:sym typeface="WP MathA" pitchFamily="2" charset="2"/>
                </a:rPr>
                <a:t>C</a:t>
              </a:r>
              <a:r>
                <a:rPr lang="en-US" sz="1600" dirty="0">
                  <a:sym typeface="WP MathA" pitchFamily="2" charset="2"/>
                </a:rPr>
                <a:t>)</a:t>
              </a:r>
              <a:endParaRPr lang="en-US" sz="1600" dirty="0"/>
            </a:p>
          </p:txBody>
        </p:sp>
        <p:cxnSp>
          <p:nvCxnSpPr>
            <p:cNvPr id="39" name="Straight Connector 68"/>
            <p:cNvCxnSpPr>
              <a:cxnSpLocks noChangeShapeType="1"/>
            </p:cNvCxnSpPr>
            <p:nvPr/>
          </p:nvCxnSpPr>
          <p:spPr bwMode="auto">
            <a:xfrm>
              <a:off x="5692140" y="458343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Straight Connector 69"/>
            <p:cNvCxnSpPr>
              <a:cxnSpLocks noChangeShapeType="1"/>
            </p:cNvCxnSpPr>
            <p:nvPr/>
          </p:nvCxnSpPr>
          <p:spPr bwMode="auto">
            <a:xfrm>
              <a:off x="6644640" y="4587240"/>
              <a:ext cx="61722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1" name="TextBox 7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343650" y="4446270"/>
              <a:ext cx="304774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=</a:t>
              </a:r>
            </a:p>
          </p:txBody>
        </p:sp>
        <p:sp>
          <p:nvSpPr>
            <p:cNvPr id="42" name="TextBox 7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5897880" y="4309110"/>
              <a:ext cx="1381573" cy="338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00000"/>
                  </a:solidFill>
                </a:rPr>
                <a:t>b</a:t>
              </a:r>
              <a:r>
                <a:rPr lang="en-US" sz="1600"/>
                <a:t>                 </a:t>
              </a:r>
              <a:r>
                <a:rPr lang="en-US" sz="1600">
                  <a:solidFill>
                    <a:srgbClr val="C00000"/>
                  </a:solidFill>
                </a:rPr>
                <a:t>c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geometrically fix the triangle you must start with at least three parts and one of those </a:t>
            </a:r>
            <a:r>
              <a:rPr lang="en-US" i="1" dirty="0"/>
              <a:t>must</a:t>
            </a:r>
            <a:r>
              <a:rPr lang="en-US" dirty="0"/>
              <a:t> be a side.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1. Triangle formulae</a:t>
            </a:r>
          </a:p>
          <a:p>
            <a:endParaRPr 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43C0599E-5ABE-4C3A-A0F6-5F1D2558A85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00338" y="3717925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56" name="Rectangle 11">
            <a:extLst>
              <a:ext uri="{FF2B5EF4-FFF2-40B4-BE49-F238E27FC236}">
                <a16:creationId xmlns:a16="http://schemas.microsoft.com/office/drawing/2014/main" id="{9E31AC82-E15F-4C7D-B27A-D99B15C0BA1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25850" y="2733675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7" name="Rectangle 14">
            <a:extLst>
              <a:ext uri="{FF2B5EF4-FFF2-40B4-BE49-F238E27FC236}">
                <a16:creationId xmlns:a16="http://schemas.microsoft.com/office/drawing/2014/main" id="{32AEA410-E102-485E-A3F4-1E5778384D9E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43225" y="2603500"/>
            <a:ext cx="12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58" name="Line 16">
            <a:extLst>
              <a:ext uri="{FF2B5EF4-FFF2-40B4-BE49-F238E27FC236}">
                <a16:creationId xmlns:a16="http://schemas.microsoft.com/office/drawing/2014/main" id="{CE4129B5-08E9-45F7-9703-7C31C7765E68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12838" y="3694113"/>
            <a:ext cx="2867025" cy="1587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9903D9FC-EEA1-494E-A027-88B5E9315237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112838" y="2235200"/>
            <a:ext cx="1965325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8">
            <a:extLst>
              <a:ext uri="{FF2B5EF4-FFF2-40B4-BE49-F238E27FC236}">
                <a16:creationId xmlns:a16="http://schemas.microsoft.com/office/drawing/2014/main" id="{D7FAB2D5-B29B-4F66-BBCD-01782CA8D95E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78163" y="2235200"/>
            <a:ext cx="901700" cy="145891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21">
            <a:extLst>
              <a:ext uri="{FF2B5EF4-FFF2-40B4-BE49-F238E27FC236}">
                <a16:creationId xmlns:a16="http://schemas.microsoft.com/office/drawing/2014/main" id="{83DD7601-DCCD-4E22-A163-B882666A3D91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640138" y="3405188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31">
            <a:extLst>
              <a:ext uri="{FF2B5EF4-FFF2-40B4-BE49-F238E27FC236}">
                <a16:creationId xmlns:a16="http://schemas.microsoft.com/office/drawing/2014/main" id="{D2194EA1-F7F2-494F-9F41-444C8FFCE6BF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835275" y="2416175"/>
            <a:ext cx="403225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9" y="177"/>
              </a:cxn>
              <a:cxn ang="0">
                <a:pos x="377" y="307"/>
              </a:cxn>
              <a:cxn ang="0">
                <a:pos x="610" y="383"/>
              </a:cxn>
              <a:cxn ang="0">
                <a:pos x="855" y="399"/>
              </a:cxn>
              <a:cxn ang="0">
                <a:pos x="1096" y="355"/>
              </a:cxn>
              <a:cxn ang="0">
                <a:pos x="1319" y="253"/>
              </a:cxn>
            </a:cxnLst>
            <a:rect l="0" t="0" r="r" b="b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CB7F0AF-AA56-4764-8F29-CB09FDA73346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60750" y="3303588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4" name="Rectangle 40">
            <a:extLst>
              <a:ext uri="{FF2B5EF4-FFF2-40B4-BE49-F238E27FC236}">
                <a16:creationId xmlns:a16="http://schemas.microsoft.com/office/drawing/2014/main" id="{091FC007-DA52-4675-B82A-BDE12C404755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9938" y="2582863"/>
            <a:ext cx="977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847287C4-CC33-4CD3-B6C0-B3A008D47BE3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43675" y="3711575"/>
            <a:ext cx="1000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66" name="Rectangle 11">
            <a:extLst>
              <a:ext uri="{FF2B5EF4-FFF2-40B4-BE49-F238E27FC236}">
                <a16:creationId xmlns:a16="http://schemas.microsoft.com/office/drawing/2014/main" id="{3DA2B512-35CA-42C9-8AEF-AE27CF80E1A5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70775" y="2725738"/>
            <a:ext cx="9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9" name="Rectangle 12">
            <a:extLst>
              <a:ext uri="{FF2B5EF4-FFF2-40B4-BE49-F238E27FC236}">
                <a16:creationId xmlns:a16="http://schemas.microsoft.com/office/drawing/2014/main" id="{301DB9C9-2449-4DE2-A3FA-47C533A498BC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16563" y="3341688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A21541DE-9EB4-4011-BA95-2384FF3A52C1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88150" y="2595563"/>
            <a:ext cx="133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1" name="Line 16">
            <a:extLst>
              <a:ext uri="{FF2B5EF4-FFF2-40B4-BE49-F238E27FC236}">
                <a16:creationId xmlns:a16="http://schemas.microsoft.com/office/drawing/2014/main" id="{7B6CAACD-65BD-4489-92CD-DA4CD060ADEA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957763" y="3686175"/>
            <a:ext cx="2867025" cy="1588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8CD0248-4870-4911-A4B5-DAB5A6CF6D65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957763" y="2227263"/>
            <a:ext cx="1965325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3" name="Line 18">
            <a:extLst>
              <a:ext uri="{FF2B5EF4-FFF2-40B4-BE49-F238E27FC236}">
                <a16:creationId xmlns:a16="http://schemas.microsoft.com/office/drawing/2014/main" id="{7E5A2808-A067-4424-9085-C9F26EB73EAC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923088" y="2227263"/>
            <a:ext cx="901700" cy="1458912"/>
          </a:xfrm>
          <a:prstGeom prst="line">
            <a:avLst/>
          </a:prstGeom>
          <a:noFill/>
          <a:ln w="3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4" name="Freeform 21">
            <a:extLst>
              <a:ext uri="{FF2B5EF4-FFF2-40B4-BE49-F238E27FC236}">
                <a16:creationId xmlns:a16="http://schemas.microsoft.com/office/drawing/2014/main" id="{84CBCA62-4A1E-48AE-8413-E01F81E222A0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485063" y="3397250"/>
            <a:ext cx="161925" cy="288925"/>
          </a:xfrm>
          <a:custGeom>
            <a:avLst/>
            <a:gdLst>
              <a:gd name="T0" fmla="*/ 161925 w 529"/>
              <a:gd name="T1" fmla="*/ 0 h 948"/>
              <a:gd name="T2" fmla="*/ 94584 w 529"/>
              <a:gd name="T3" fmla="*/ 54250 h 948"/>
              <a:gd name="T4" fmla="*/ 43160 w 529"/>
              <a:gd name="T5" fmla="*/ 123433 h 948"/>
              <a:gd name="T6" fmla="*/ 11019 w 529"/>
              <a:gd name="T7" fmla="*/ 203589 h 948"/>
              <a:gd name="T8" fmla="*/ 0 w 529"/>
              <a:gd name="T9" fmla="*/ 288925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948"/>
              <a:gd name="T17" fmla="*/ 529 w 529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948">
                <a:moveTo>
                  <a:pt x="529" y="0"/>
                </a:moveTo>
                <a:lnTo>
                  <a:pt x="309" y="178"/>
                </a:lnTo>
                <a:lnTo>
                  <a:pt x="141" y="405"/>
                </a:lnTo>
                <a:lnTo>
                  <a:pt x="36" y="668"/>
                </a:lnTo>
                <a:lnTo>
                  <a:pt x="0" y="948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Freeform 26">
            <a:extLst>
              <a:ext uri="{FF2B5EF4-FFF2-40B4-BE49-F238E27FC236}">
                <a16:creationId xmlns:a16="http://schemas.microsoft.com/office/drawing/2014/main" id="{C3C5DB9E-7287-46DC-A482-586B478652BB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5383213" y="3370263"/>
            <a:ext cx="104775" cy="315912"/>
          </a:xfrm>
          <a:custGeom>
            <a:avLst/>
            <a:gdLst>
              <a:gd name="T0" fmla="*/ 104775 w 343"/>
              <a:gd name="T1" fmla="*/ 315912 h 1034"/>
              <a:gd name="T2" fmla="*/ 98055 w 343"/>
              <a:gd name="T3" fmla="*/ 231587 h 1034"/>
              <a:gd name="T4" fmla="*/ 77894 w 343"/>
              <a:gd name="T5" fmla="*/ 149401 h 1034"/>
              <a:gd name="T6" fmla="*/ 44904 w 343"/>
              <a:gd name="T7" fmla="*/ 71493 h 1034"/>
              <a:gd name="T8" fmla="*/ 0 w 343"/>
              <a:gd name="T9" fmla="*/ 0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"/>
              <a:gd name="T16" fmla="*/ 0 h 1034"/>
              <a:gd name="T17" fmla="*/ 343 w 343"/>
              <a:gd name="T18" fmla="*/ 1034 h 10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31">
            <a:extLst>
              <a:ext uri="{FF2B5EF4-FFF2-40B4-BE49-F238E27FC236}">
                <a16:creationId xmlns:a16="http://schemas.microsoft.com/office/drawing/2014/main" id="{DCF1FDD4-2094-4B74-81C3-2EC884B8C95E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680200" y="2408238"/>
            <a:ext cx="403225" cy="120650"/>
          </a:xfrm>
          <a:custGeom>
            <a:avLst/>
            <a:gdLst>
              <a:gd name="T0" fmla="*/ 0 w 1319"/>
              <a:gd name="T1" fmla="*/ 0 h 399"/>
              <a:gd name="T2" fmla="*/ 51664 w 1319"/>
              <a:gd name="T3" fmla="*/ 53521 h 399"/>
              <a:gd name="T4" fmla="*/ 115251 w 1319"/>
              <a:gd name="T5" fmla="*/ 92831 h 399"/>
              <a:gd name="T6" fmla="*/ 186480 w 1319"/>
              <a:gd name="T7" fmla="*/ 115812 h 399"/>
              <a:gd name="T8" fmla="*/ 261378 w 1319"/>
              <a:gd name="T9" fmla="*/ 120650 h 399"/>
              <a:gd name="T10" fmla="*/ 335053 w 1319"/>
              <a:gd name="T11" fmla="*/ 107345 h 399"/>
              <a:gd name="T12" fmla="*/ 403225 w 1319"/>
              <a:gd name="T13" fmla="*/ 76502 h 3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19"/>
              <a:gd name="T22" fmla="*/ 0 h 399"/>
              <a:gd name="T23" fmla="*/ 1319 w 1319"/>
              <a:gd name="T24" fmla="*/ 399 h 3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19" h="399">
                <a:moveTo>
                  <a:pt x="0" y="0"/>
                </a:moveTo>
                <a:lnTo>
                  <a:pt x="169" y="177"/>
                </a:lnTo>
                <a:lnTo>
                  <a:pt x="377" y="307"/>
                </a:lnTo>
                <a:lnTo>
                  <a:pt x="610" y="383"/>
                </a:lnTo>
                <a:lnTo>
                  <a:pt x="855" y="399"/>
                </a:lnTo>
                <a:lnTo>
                  <a:pt x="1096" y="355"/>
                </a:lnTo>
                <a:lnTo>
                  <a:pt x="1319" y="25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545CCD18-724A-4849-95C8-9B8FC210E50A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4088" y="3295650"/>
            <a:ext cx="123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88" name="Rectangle 40">
            <a:extLst>
              <a:ext uri="{FF2B5EF4-FFF2-40B4-BE49-F238E27FC236}">
                <a16:creationId xmlns:a16="http://schemas.microsoft.com/office/drawing/2014/main" id="{C068ACDD-B51F-437E-AFC4-9EB035A5C26C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3275" y="2574925"/>
            <a:ext cx="90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89" name="Rectangle 12">
            <a:extLst>
              <a:ext uri="{FF2B5EF4-FFF2-40B4-BE49-F238E27FC236}">
                <a16:creationId xmlns:a16="http://schemas.microsoft.com/office/drawing/2014/main" id="{DAD12FAB-D5A2-472E-A15C-2B27EDAFFFAA}"/>
              </a:ext>
            </a:extLst>
          </p:cNvPr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71638" y="3349625"/>
            <a:ext cx="120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90" name="Freeform 26">
            <a:extLst>
              <a:ext uri="{FF2B5EF4-FFF2-40B4-BE49-F238E27FC236}">
                <a16:creationId xmlns:a16="http://schemas.microsoft.com/office/drawing/2014/main" id="{DE6EAA7C-DADB-4B0A-9E1B-D55BFC092DBF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1538288" y="3378200"/>
            <a:ext cx="104775" cy="315913"/>
          </a:xfrm>
          <a:custGeom>
            <a:avLst/>
            <a:gdLst/>
            <a:ahLst/>
            <a:cxnLst>
              <a:cxn ang="0">
                <a:pos x="343" y="1034"/>
              </a:cxn>
              <a:cxn ang="0">
                <a:pos x="321" y="758"/>
              </a:cxn>
              <a:cxn ang="0">
                <a:pos x="255" y="489"/>
              </a:cxn>
              <a:cxn ang="0">
                <a:pos x="147" y="234"/>
              </a:cxn>
              <a:cxn ang="0">
                <a:pos x="0" y="0"/>
              </a:cxn>
            </a:cxnLst>
            <a:rect l="0" t="0" r="r" b="b"/>
            <a:pathLst>
              <a:path w="343" h="1034">
                <a:moveTo>
                  <a:pt x="343" y="1034"/>
                </a:moveTo>
                <a:lnTo>
                  <a:pt x="321" y="758"/>
                </a:lnTo>
                <a:lnTo>
                  <a:pt x="255" y="489"/>
                </a:lnTo>
                <a:lnTo>
                  <a:pt x="147" y="234"/>
                </a:lnTo>
                <a:lnTo>
                  <a:pt x="0" y="0"/>
                </a:lnTo>
              </a:path>
            </a:pathLst>
          </a:custGeom>
          <a:noFill/>
          <a:ln w="3">
            <a:solidFill>
              <a:schemeClr val="bg2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1330" y="2744544"/>
            <a:ext cx="4931917" cy="2981973"/>
            <a:chOff x="2037208" y="1408113"/>
            <a:chExt cx="4931917" cy="2981973"/>
          </a:xfrm>
        </p:grpSpPr>
        <p:sp>
          <p:nvSpPr>
            <p:cNvPr id="31748" name="Rectangle 4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676525" y="1771650"/>
              <a:ext cx="4291013" cy="202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49" name="Line 4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676525" y="1771650"/>
              <a:ext cx="1588" cy="2027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0" name="Line 49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676525" y="3798888"/>
              <a:ext cx="42910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1" name="Line 5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6967538" y="1771650"/>
              <a:ext cx="1587" cy="2027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2" name="Line 5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2676525" y="1771650"/>
              <a:ext cx="42910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3" name="Line 5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614613" y="3798888"/>
              <a:ext cx="122237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4" name="Rectangle 5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215830" y="3719513"/>
              <a:ext cx="3416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</a:rPr>
                <a:t>-1.0</a:t>
              </a:r>
              <a:endParaRPr lang="en-US" sz="1600"/>
            </a:p>
          </p:txBody>
        </p:sp>
        <p:sp>
          <p:nvSpPr>
            <p:cNvPr id="31755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635250" y="3546475"/>
              <a:ext cx="80963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6" name="Line 5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676525" y="3546475"/>
              <a:ext cx="4291013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7" name="Line 5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614613" y="3292475"/>
              <a:ext cx="122237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8" name="Line 5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676525" y="3292475"/>
              <a:ext cx="4291013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59" name="Rectangle 5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14419" y="3213100"/>
              <a:ext cx="3430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</a:rPr>
                <a:t>-0.5</a:t>
              </a:r>
              <a:endParaRPr lang="en-US" sz="1600"/>
            </a:p>
          </p:txBody>
        </p:sp>
        <p:sp>
          <p:nvSpPr>
            <p:cNvPr id="31760" name="Line 5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35250" y="3040063"/>
              <a:ext cx="80963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1" name="Line 6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76525" y="3040063"/>
              <a:ext cx="4291013" cy="158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2" name="Line 6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14613" y="2784475"/>
              <a:ext cx="122237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3" name="Line 6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76525" y="2784475"/>
              <a:ext cx="4291013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4" name="Rectangle 6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02228" y="2705100"/>
              <a:ext cx="2917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</a:rPr>
                <a:t>0.0</a:t>
              </a:r>
              <a:endParaRPr lang="en-US" sz="1600"/>
            </a:p>
          </p:txBody>
        </p:sp>
        <p:sp>
          <p:nvSpPr>
            <p:cNvPr id="31765" name="Line 64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635250" y="2532063"/>
              <a:ext cx="80963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6" name="Line 6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676525" y="2532063"/>
              <a:ext cx="4291013" cy="158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7" name="Line 6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14613" y="2278063"/>
              <a:ext cx="122237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8" name="Line 6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676525" y="2278063"/>
              <a:ext cx="4291013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69" name="Rectangle 6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02228" y="2198688"/>
              <a:ext cx="2917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</a:rPr>
                <a:t>0.5</a:t>
              </a:r>
              <a:endParaRPr lang="en-US" sz="1600"/>
            </a:p>
          </p:txBody>
        </p:sp>
        <p:sp>
          <p:nvSpPr>
            <p:cNvPr id="31770" name="Line 6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635250" y="2025650"/>
              <a:ext cx="80963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71" name="Line 70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676525" y="2025650"/>
              <a:ext cx="4291013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72" name="Line 7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614613" y="1771650"/>
              <a:ext cx="122237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73" name="Rectangle 7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303639" y="1692275"/>
              <a:ext cx="29033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>
                  <a:solidFill>
                    <a:srgbClr val="000000"/>
                  </a:solidFill>
                </a:rPr>
                <a:t>1.0</a:t>
              </a:r>
              <a:endParaRPr lang="en-US" sz="1600"/>
            </a:p>
          </p:txBody>
        </p:sp>
        <p:sp>
          <p:nvSpPr>
            <p:cNvPr id="31774" name="Rectangle 7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16200000">
              <a:off x="1969561" y="2658984"/>
              <a:ext cx="3815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Sine</a:t>
              </a:r>
              <a:endParaRPr lang="en-US" sz="1600"/>
            </a:p>
          </p:txBody>
        </p:sp>
        <p:sp>
          <p:nvSpPr>
            <p:cNvPr id="31775" name="Line 74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2676525" y="3763963"/>
              <a:ext cx="1588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76" name="Rectangle 7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373313" y="3913188"/>
              <a:ext cx="41056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-180</a:t>
              </a:r>
              <a:endParaRPr lang="en-US" sz="1600"/>
            </a:p>
          </p:txBody>
        </p:sp>
        <p:sp>
          <p:nvSpPr>
            <p:cNvPr id="31777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951163" y="3776663"/>
              <a:ext cx="1587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78" name="Line 7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951163" y="1771650"/>
              <a:ext cx="1587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79" name="Line 7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3227388" y="3763963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0" name="Line 7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227388" y="1771650"/>
              <a:ext cx="1587" cy="20272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1" name="Rectangle 8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92438" y="3913188"/>
              <a:ext cx="2917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-90</a:t>
              </a:r>
              <a:endParaRPr lang="en-US" sz="1600"/>
            </a:p>
          </p:txBody>
        </p:sp>
        <p:sp>
          <p:nvSpPr>
            <p:cNvPr id="31782" name="Line 8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3502025" y="3776663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3" name="Line 8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3502025" y="1771650"/>
              <a:ext cx="1588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4" name="Line 8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779838" y="3763963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5" name="Line 84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779838" y="1771650"/>
              <a:ext cx="1587" cy="20272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6" name="Rectangle 8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6013" y="3913188"/>
              <a:ext cx="1202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0</a:t>
              </a:r>
              <a:endParaRPr lang="en-US" sz="1600"/>
            </a:p>
          </p:txBody>
        </p:sp>
        <p:sp>
          <p:nvSpPr>
            <p:cNvPr id="31787" name="Line 8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054475" y="3776663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8" name="Line 8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054475" y="1771650"/>
              <a:ext cx="1588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89" name="Line 88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4329113" y="3763963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0" name="Line 8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4329113" y="1771650"/>
              <a:ext cx="1587" cy="20272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1" name="Rectangle 9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135438" y="3913188"/>
              <a:ext cx="2404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90</a:t>
              </a:r>
              <a:endParaRPr lang="en-US" sz="1600"/>
            </a:p>
          </p:txBody>
        </p:sp>
        <p:sp>
          <p:nvSpPr>
            <p:cNvPr id="31792" name="Line 9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6925" y="3776663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3" name="Line 9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606925" y="1771650"/>
              <a:ext cx="1588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4" name="Line 9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881563" y="3763963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5" name="Line 9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881563" y="1771650"/>
              <a:ext cx="1587" cy="20272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6" name="Rectangle 9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619625" y="3913188"/>
              <a:ext cx="35926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180</a:t>
              </a:r>
              <a:endParaRPr lang="en-US" sz="1600"/>
            </a:p>
          </p:txBody>
        </p:sp>
        <p:sp>
          <p:nvSpPr>
            <p:cNvPr id="31797" name="Line 96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5159375" y="3776663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8" name="Line 9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5159375" y="1771650"/>
              <a:ext cx="1588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799" name="Line 9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5434013" y="3763963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0" name="Line 9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5434013" y="1771650"/>
              <a:ext cx="1587" cy="20272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1" name="Rectangle 10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172075" y="3913188"/>
              <a:ext cx="3514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270</a:t>
              </a:r>
              <a:endParaRPr lang="en-US" sz="1600"/>
            </a:p>
          </p:txBody>
        </p:sp>
        <p:sp>
          <p:nvSpPr>
            <p:cNvPr id="31802" name="Line 10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5708650" y="3776663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3" name="Line 10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5708650" y="1771650"/>
              <a:ext cx="1588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4" name="Line 10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5984875" y="3763963"/>
              <a:ext cx="1588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5" name="Line 104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5984875" y="1771650"/>
              <a:ext cx="1588" cy="20272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6" name="Rectangle 10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722938" y="3913188"/>
              <a:ext cx="3606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360</a:t>
              </a:r>
              <a:endParaRPr lang="en-US" sz="1600"/>
            </a:p>
          </p:txBody>
        </p:sp>
        <p:sp>
          <p:nvSpPr>
            <p:cNvPr id="31807" name="Line 106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V="1">
              <a:off x="6259513" y="3776663"/>
              <a:ext cx="1587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8" name="Line 107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6259513" y="1771650"/>
              <a:ext cx="1587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09" name="Line 108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V="1">
              <a:off x="6537325" y="3763963"/>
              <a:ext cx="1588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0" name="Line 109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6537325" y="1771650"/>
              <a:ext cx="1588" cy="202723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1" name="Rectangle 1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275388" y="3913188"/>
              <a:ext cx="3606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450</a:t>
              </a:r>
              <a:endParaRPr lang="en-US" sz="1600"/>
            </a:p>
          </p:txBody>
        </p:sp>
        <p:sp>
          <p:nvSpPr>
            <p:cNvPr id="31812" name="Line 111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6811963" y="3776663"/>
              <a:ext cx="1587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3" name="Line 112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V="1">
              <a:off x="6811963" y="1771650"/>
              <a:ext cx="1587" cy="2027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4" name="Rectangle 11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59263" y="4143865"/>
              <a:ext cx="14827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Angle, in degrees</a:t>
              </a:r>
              <a:endParaRPr lang="en-US" sz="1600" dirty="0"/>
            </a:p>
          </p:txBody>
        </p:sp>
        <p:sp>
          <p:nvSpPr>
            <p:cNvPr id="31815" name="Line 114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2676525" y="2786063"/>
              <a:ext cx="57150" cy="176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6" name="Line 11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2733675" y="2962275"/>
              <a:ext cx="61913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7" name="Line 11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795588" y="3133725"/>
              <a:ext cx="61912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8" name="Line 11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2857500" y="3292475"/>
              <a:ext cx="60325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19" name="Line 11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2917825" y="3438525"/>
              <a:ext cx="61913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0" name="Line 11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979738" y="3562350"/>
              <a:ext cx="61912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1" name="Line 12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3041650" y="3663950"/>
              <a:ext cx="60325" cy="74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2" name="Line 121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101975" y="3738563"/>
              <a:ext cx="61913" cy="460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3" name="Line 122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163888" y="3784600"/>
              <a:ext cx="61912" cy="14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4" name="Line 123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3225800" y="3784600"/>
              <a:ext cx="60325" cy="14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5" name="Line 124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3286125" y="3738563"/>
              <a:ext cx="61913" cy="460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6" name="Line 125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3348038" y="3663950"/>
              <a:ext cx="61912" cy="74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7" name="Line 126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3409950" y="3562350"/>
              <a:ext cx="60325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8" name="Line 127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470275" y="3438525"/>
              <a:ext cx="61913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29" name="Line 128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532188" y="3292475"/>
              <a:ext cx="60325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0" name="Line 129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592513" y="3133725"/>
              <a:ext cx="61912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1" name="Line 130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3654425" y="2962275"/>
              <a:ext cx="61913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2" name="Line 131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3716338" y="2784475"/>
              <a:ext cx="60325" cy="177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3" name="Line 132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V="1">
              <a:off x="3776663" y="2609850"/>
              <a:ext cx="61912" cy="1746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4" name="Line 133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3838575" y="2438400"/>
              <a:ext cx="61913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5" name="Line 134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3900488" y="2279650"/>
              <a:ext cx="60325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6" name="Line 135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V="1">
              <a:off x="3960813" y="2133600"/>
              <a:ext cx="61912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7" name="Line 136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4022725" y="2009775"/>
              <a:ext cx="61913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8" name="Line 137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V="1">
              <a:off x="4084638" y="1908175"/>
              <a:ext cx="60325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39" name="Line 138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flipV="1">
              <a:off x="4144963" y="1833563"/>
              <a:ext cx="61912" cy="74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0" name="Line 139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V="1">
              <a:off x="4206875" y="1787525"/>
              <a:ext cx="60325" cy="460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1" name="Line 140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V="1">
              <a:off x="4267200" y="1771650"/>
              <a:ext cx="61913" cy="15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2" name="Line 141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4329113" y="1771650"/>
              <a:ext cx="61912" cy="15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3" name="Line 142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4391025" y="1787525"/>
              <a:ext cx="60325" cy="460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4" name="Line 143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4451350" y="1833563"/>
              <a:ext cx="61913" cy="74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5" name="Line 144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4513263" y="1908175"/>
              <a:ext cx="61912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6" name="Line 14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4575175" y="2009775"/>
              <a:ext cx="60325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7" name="Line 146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4635500" y="2133600"/>
              <a:ext cx="61913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8" name="Line 147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4697413" y="2279650"/>
              <a:ext cx="61912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49" name="Line 148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4759325" y="2438400"/>
              <a:ext cx="60325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0" name="Line 149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4819650" y="2609850"/>
              <a:ext cx="61913" cy="1746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1" name="Line 150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4881563" y="2784475"/>
              <a:ext cx="61912" cy="177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2" name="Line 151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4943475" y="2962275"/>
              <a:ext cx="60325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3" name="Line 15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5003800" y="3133725"/>
              <a:ext cx="61913" cy="1603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4" name="Line 153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5065713" y="3294063"/>
              <a:ext cx="60325" cy="1444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5" name="Line 154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5126038" y="3438525"/>
              <a:ext cx="61912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6" name="Line 15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187950" y="3562350"/>
              <a:ext cx="61913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7" name="Line 156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5249863" y="3663950"/>
              <a:ext cx="60325" cy="74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8" name="Line 157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5310188" y="3738563"/>
              <a:ext cx="61912" cy="460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59" name="Line 158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5372100" y="3784600"/>
              <a:ext cx="61913" cy="14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0" name="Line 159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5434013" y="3784600"/>
              <a:ext cx="60325" cy="14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1" name="Line 160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V="1">
              <a:off x="5494338" y="3738563"/>
              <a:ext cx="61912" cy="460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2" name="Line 161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5556250" y="3663950"/>
              <a:ext cx="61913" cy="74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3" name="Line 16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 flipV="1">
              <a:off x="5618163" y="3562350"/>
              <a:ext cx="60325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4" name="Line 16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5678488" y="3438525"/>
              <a:ext cx="61912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5" name="Line 16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740400" y="3294063"/>
              <a:ext cx="60325" cy="1444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6" name="Line 16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5800725" y="3133725"/>
              <a:ext cx="61913" cy="1603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7" name="Line 16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V="1">
              <a:off x="5862638" y="2962275"/>
              <a:ext cx="61912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8" name="Line 16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V="1">
              <a:off x="5924550" y="2786063"/>
              <a:ext cx="60325" cy="1762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69" name="Line 16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V="1">
              <a:off x="5984875" y="2609850"/>
              <a:ext cx="61913" cy="176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0" name="Line 169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6046788" y="2438400"/>
              <a:ext cx="61912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1" name="Line 170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6108700" y="2279650"/>
              <a:ext cx="60325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2" name="Line 171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V="1">
              <a:off x="6169025" y="2133600"/>
              <a:ext cx="61913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3" name="Line 172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6230938" y="2009775"/>
              <a:ext cx="61912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4" name="Line 17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6292850" y="1908175"/>
              <a:ext cx="60325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5" name="Line 174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6353175" y="1833563"/>
              <a:ext cx="61913" cy="74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6" name="Line 175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 flipV="1">
              <a:off x="6415088" y="1787525"/>
              <a:ext cx="61912" cy="460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7" name="Line 176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 flipV="1">
              <a:off x="6477000" y="1771650"/>
              <a:ext cx="60325" cy="15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8" name="Line 177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6537325" y="1771650"/>
              <a:ext cx="61913" cy="15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79" name="Line 178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6599238" y="1787525"/>
              <a:ext cx="60325" cy="460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80" name="Line 179"/>
            <p:cNvSpPr>
              <a:spLocks noChangeShapeType="1"/>
            </p:cNvSpPr>
            <p:nvPr>
              <p:custDataLst>
                <p:tags r:id="rId133"/>
              </p:custDataLst>
            </p:nvPr>
          </p:nvSpPr>
          <p:spPr bwMode="auto">
            <a:xfrm>
              <a:off x="6659563" y="1833563"/>
              <a:ext cx="61912" cy="74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81" name="Line 180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6721475" y="1908175"/>
              <a:ext cx="61913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82" name="Line 181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>
              <a:off x="6783388" y="2009775"/>
              <a:ext cx="60325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83" name="Line 182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6843713" y="2133600"/>
              <a:ext cx="61912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84" name="Line 183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6905625" y="2279650"/>
              <a:ext cx="58738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85" name="Line 184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6964363" y="2438400"/>
              <a:ext cx="1587" cy="15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886" name="Rectangle 185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4171950" y="1408113"/>
              <a:ext cx="93198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Sine Curve</a:t>
              </a:r>
              <a:endParaRPr lang="en-US" sz="16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Sine Curve</a:t>
            </a:r>
          </a:p>
          <a:p>
            <a:pPr lvl="2"/>
            <a:r>
              <a:rPr lang="en-US" dirty="0"/>
              <a:t>This curve repeats itself every 360°.</a:t>
            </a:r>
          </a:p>
          <a:p>
            <a:pPr lvl="2"/>
            <a:r>
              <a:rPr lang="en-US" dirty="0"/>
              <a:t>The sine of any angle falls between -1 and +1.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inverse sine of a number between -1 and +1 on a calculator will always return an angle between </a:t>
            </a:r>
            <a:r>
              <a:rPr lang="en-US" dirty="0">
                <a:cs typeface="Arial" charset="0"/>
              </a:rPr>
              <a:t>–</a:t>
            </a:r>
            <a:r>
              <a:rPr lang="en-US" dirty="0"/>
              <a:t>90° and +90°.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0303" y="2288414"/>
            <a:ext cx="2981004" cy="2645137"/>
            <a:chOff x="2111961" y="1681163"/>
            <a:chExt cx="2981004" cy="2645137"/>
          </a:xfrm>
        </p:grpSpPr>
        <p:sp>
          <p:nvSpPr>
            <p:cNvPr id="32770" name="Line 10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678113" y="1781175"/>
              <a:ext cx="1587" cy="201771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771" name="Line 11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678113" y="3798888"/>
              <a:ext cx="21971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773" name="Rectangl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07145" y="3697288"/>
              <a:ext cx="30014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00"/>
                  </a:solidFill>
                </a:rPr>
                <a:t>-1.0</a:t>
              </a:r>
            </a:p>
          </p:txBody>
        </p:sp>
        <p:sp>
          <p:nvSpPr>
            <p:cNvPr id="32777" name="Line 4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678113" y="3295650"/>
              <a:ext cx="2197100" cy="158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778" name="Rectangle 4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7145" y="3194050"/>
              <a:ext cx="30136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-0.5</a:t>
              </a:r>
              <a:endParaRPr lang="en-US" sz="1400"/>
            </a:p>
          </p:txBody>
        </p:sp>
        <p:sp>
          <p:nvSpPr>
            <p:cNvPr id="32782" name="Line 7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678113" y="2790825"/>
              <a:ext cx="2197100" cy="158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783" name="Rectangle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46833" y="2689225"/>
              <a:ext cx="2564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0.0</a:t>
              </a:r>
              <a:endParaRPr lang="en-US" sz="1400"/>
            </a:p>
          </p:txBody>
        </p:sp>
        <p:sp>
          <p:nvSpPr>
            <p:cNvPr id="32787" name="Line 10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678113" y="2286000"/>
              <a:ext cx="2197100" cy="158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788" name="Rectangle 10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46833" y="2184400"/>
              <a:ext cx="2564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0.5</a:t>
              </a:r>
              <a:endParaRPr lang="en-US" sz="1400"/>
            </a:p>
          </p:txBody>
        </p:sp>
        <p:sp>
          <p:nvSpPr>
            <p:cNvPr id="32790" name="Rectangle 1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346833" y="1681163"/>
              <a:ext cx="25526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FF3300"/>
                  </a:solidFill>
                </a:rPr>
                <a:t>1.0</a:t>
              </a:r>
            </a:p>
          </p:txBody>
        </p:sp>
        <p:sp>
          <p:nvSpPr>
            <p:cNvPr id="32791" name="Rectangle 1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6200000">
              <a:off x="2052169" y="2634685"/>
              <a:ext cx="3350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Sine</a:t>
              </a:r>
              <a:endParaRPr lang="en-US" sz="1400" dirty="0"/>
            </a:p>
          </p:txBody>
        </p:sp>
        <p:sp>
          <p:nvSpPr>
            <p:cNvPr id="32793" name="Rectangle 13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560638" y="3890963"/>
              <a:ext cx="3610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-180</a:t>
              </a:r>
              <a:endParaRPr lang="en-US" sz="1400" dirty="0"/>
            </a:p>
          </p:txBody>
        </p:sp>
        <p:sp>
          <p:nvSpPr>
            <p:cNvPr id="32797" name="Line 16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227388" y="1781175"/>
              <a:ext cx="1587" cy="201771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798" name="Rectangle 16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43250" y="3890963"/>
              <a:ext cx="2564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-90</a:t>
              </a:r>
              <a:endParaRPr lang="en-US" sz="1400"/>
            </a:p>
          </p:txBody>
        </p:sp>
        <p:sp>
          <p:nvSpPr>
            <p:cNvPr id="32802" name="Line 19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776663" y="1781175"/>
              <a:ext cx="1587" cy="2017713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03" name="Rectangle 19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44913" y="3890963"/>
              <a:ext cx="1057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32807" name="Line 2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24350" y="1781175"/>
              <a:ext cx="1588" cy="2017713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08" name="Rectangle 2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59263" y="3890963"/>
              <a:ext cx="2115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90</a:t>
              </a:r>
              <a:endParaRPr lang="en-US" sz="1400"/>
            </a:p>
          </p:txBody>
        </p:sp>
        <p:sp>
          <p:nvSpPr>
            <p:cNvPr id="32812" name="Line 24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4875213" y="1781175"/>
              <a:ext cx="1587" cy="2017713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13" name="Rectangle 24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776788" y="3890963"/>
              <a:ext cx="3161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180</a:t>
              </a:r>
              <a:endParaRPr lang="en-US" sz="1400"/>
            </a:p>
          </p:txBody>
        </p:sp>
        <p:sp>
          <p:nvSpPr>
            <p:cNvPr id="32814" name="Rectangle 25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9116" y="4110856"/>
              <a:ext cx="12968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Angle, in degrees</a:t>
              </a:r>
              <a:endParaRPr lang="en-US" sz="1400" dirty="0"/>
            </a:p>
          </p:txBody>
        </p:sp>
        <p:sp>
          <p:nvSpPr>
            <p:cNvPr id="32815" name="Line 25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678113" y="2792413"/>
              <a:ext cx="17462" cy="539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16" name="Line 25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705100" y="2873375"/>
              <a:ext cx="17463" cy="539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17" name="Line 25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732088" y="2955925"/>
              <a:ext cx="3175" cy="1111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18" name="Line 25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2735263" y="2967038"/>
              <a:ext cx="20637" cy="5238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19" name="Line 25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763838" y="3046413"/>
              <a:ext cx="20637" cy="5556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0" name="Line 25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794000" y="3127375"/>
              <a:ext cx="3175" cy="952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1" name="Line 257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797175" y="3136900"/>
              <a:ext cx="20638" cy="539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2" name="Freeform 25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827338" y="3216275"/>
              <a:ext cx="31750" cy="79375"/>
            </a:xfrm>
            <a:custGeom>
              <a:avLst/>
              <a:gdLst>
                <a:gd name="T0" fmla="*/ 0 w 68"/>
                <a:gd name="T1" fmla="*/ 0 h 175"/>
                <a:gd name="T2" fmla="*/ 21478 w 68"/>
                <a:gd name="T3" fmla="*/ 54429 h 175"/>
                <a:gd name="T4" fmla="*/ 31750 w 68"/>
                <a:gd name="T5" fmla="*/ 79375 h 175"/>
                <a:gd name="T6" fmla="*/ 0 60000 65536"/>
                <a:gd name="T7" fmla="*/ 0 60000 65536"/>
                <a:gd name="T8" fmla="*/ 0 60000 65536"/>
                <a:gd name="T9" fmla="*/ 0 w 68"/>
                <a:gd name="T10" fmla="*/ 0 h 175"/>
                <a:gd name="T11" fmla="*/ 68 w 68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75">
                  <a:moveTo>
                    <a:pt x="0" y="0"/>
                  </a:moveTo>
                  <a:lnTo>
                    <a:pt x="46" y="120"/>
                  </a:lnTo>
                  <a:lnTo>
                    <a:pt x="68" y="175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3" name="Line 25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859088" y="3295650"/>
              <a:ext cx="20637" cy="5238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4" name="Freeform 26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890838" y="3375025"/>
              <a:ext cx="28575" cy="65088"/>
            </a:xfrm>
            <a:custGeom>
              <a:avLst/>
              <a:gdLst>
                <a:gd name="T0" fmla="*/ 0 w 62"/>
                <a:gd name="T1" fmla="*/ 0 h 147"/>
                <a:gd name="T2" fmla="*/ 22583 w 62"/>
                <a:gd name="T3" fmla="*/ 52248 h 147"/>
                <a:gd name="T4" fmla="*/ 28575 w 62"/>
                <a:gd name="T5" fmla="*/ 65088 h 147"/>
                <a:gd name="T6" fmla="*/ 0 60000 65536"/>
                <a:gd name="T7" fmla="*/ 0 60000 65536"/>
                <a:gd name="T8" fmla="*/ 0 60000 65536"/>
                <a:gd name="T9" fmla="*/ 0 w 62"/>
                <a:gd name="T10" fmla="*/ 0 h 147"/>
                <a:gd name="T11" fmla="*/ 62 w 62"/>
                <a:gd name="T12" fmla="*/ 147 h 1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147">
                  <a:moveTo>
                    <a:pt x="0" y="0"/>
                  </a:moveTo>
                  <a:lnTo>
                    <a:pt x="49" y="118"/>
                  </a:lnTo>
                  <a:lnTo>
                    <a:pt x="62" y="147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5" name="Line 26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919413" y="3440113"/>
              <a:ext cx="25400" cy="5080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6" name="Line 26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957513" y="3517900"/>
              <a:ext cx="22225" cy="4603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7" name="Line 26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979738" y="3563938"/>
              <a:ext cx="30162" cy="4921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8" name="Line 26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024188" y="3638550"/>
              <a:ext cx="17462" cy="2698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29" name="Line 26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041650" y="3665538"/>
              <a:ext cx="36513" cy="4445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0" name="Line 26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95625" y="3732213"/>
              <a:ext cx="6350" cy="793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1" name="Freeform 267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101975" y="3740150"/>
              <a:ext cx="61913" cy="44450"/>
            </a:xfrm>
            <a:custGeom>
              <a:avLst/>
              <a:gdLst>
                <a:gd name="T0" fmla="*/ 0 w 136"/>
                <a:gd name="T1" fmla="*/ 0 h 100"/>
                <a:gd name="T2" fmla="*/ 46890 w 136"/>
                <a:gd name="T3" fmla="*/ 33338 h 100"/>
                <a:gd name="T4" fmla="*/ 61913 w 136"/>
                <a:gd name="T5" fmla="*/ 44450 h 100"/>
                <a:gd name="T6" fmla="*/ 0 60000 65536"/>
                <a:gd name="T7" fmla="*/ 0 60000 65536"/>
                <a:gd name="T8" fmla="*/ 0 60000 65536"/>
                <a:gd name="T9" fmla="*/ 0 w 136"/>
                <a:gd name="T10" fmla="*/ 0 h 100"/>
                <a:gd name="T11" fmla="*/ 136 w 136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100">
                  <a:moveTo>
                    <a:pt x="0" y="0"/>
                  </a:moveTo>
                  <a:lnTo>
                    <a:pt x="103" y="75"/>
                  </a:lnTo>
                  <a:lnTo>
                    <a:pt x="136" y="10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2" name="Freeform 268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163888" y="3784600"/>
              <a:ext cx="60325" cy="14288"/>
            </a:xfrm>
            <a:custGeom>
              <a:avLst/>
              <a:gdLst>
                <a:gd name="T0" fmla="*/ 0 w 136"/>
                <a:gd name="T1" fmla="*/ 0 h 33"/>
                <a:gd name="T2" fmla="*/ 55002 w 136"/>
                <a:gd name="T3" fmla="*/ 12989 h 33"/>
                <a:gd name="T4" fmla="*/ 60325 w 136"/>
                <a:gd name="T5" fmla="*/ 14288 h 33"/>
                <a:gd name="T6" fmla="*/ 0 60000 65536"/>
                <a:gd name="T7" fmla="*/ 0 60000 65536"/>
                <a:gd name="T8" fmla="*/ 0 60000 65536"/>
                <a:gd name="T9" fmla="*/ 0 w 136"/>
                <a:gd name="T10" fmla="*/ 0 h 33"/>
                <a:gd name="T11" fmla="*/ 136 w 136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33">
                  <a:moveTo>
                    <a:pt x="0" y="0"/>
                  </a:moveTo>
                  <a:lnTo>
                    <a:pt x="124" y="30"/>
                  </a:lnTo>
                  <a:lnTo>
                    <a:pt x="136" y="33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3" name="Line 269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3224213" y="3784600"/>
              <a:ext cx="61912" cy="14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4" name="Line 270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3286125" y="3740150"/>
              <a:ext cx="60325" cy="4445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5" name="Line 27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3346450" y="3665538"/>
              <a:ext cx="61913" cy="74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6" name="Line 27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3408363" y="3563938"/>
              <a:ext cx="60325" cy="1016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7" name="Line 273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468688" y="3440113"/>
              <a:ext cx="61912" cy="1238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8" name="Line 274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530600" y="3295650"/>
              <a:ext cx="60325" cy="14446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39" name="Line 27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3590925" y="3136900"/>
              <a:ext cx="61913" cy="15875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0" name="Line 276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3652838" y="2967038"/>
              <a:ext cx="60325" cy="16986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1" name="Line 277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713163" y="2790825"/>
              <a:ext cx="61912" cy="17621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2" name="Line 278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775075" y="2616200"/>
              <a:ext cx="60325" cy="1746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3" name="Line 27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835400" y="2446338"/>
              <a:ext cx="61913" cy="16986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4" name="Line 280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3897313" y="2287588"/>
              <a:ext cx="60325" cy="15875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5" name="Line 28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957638" y="2143125"/>
              <a:ext cx="61912" cy="14446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6" name="Line 282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4019550" y="2017713"/>
              <a:ext cx="60325" cy="1254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7" name="Line 283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4079875" y="1917700"/>
              <a:ext cx="61913" cy="10001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8" name="Line 284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4141788" y="1843088"/>
              <a:ext cx="60325" cy="7461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49" name="Line 28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4202113" y="1797050"/>
              <a:ext cx="61912" cy="460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0" name="Freeform 288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386263" y="1802202"/>
              <a:ext cx="60325" cy="46038"/>
            </a:xfrm>
            <a:custGeom>
              <a:avLst/>
              <a:gdLst>
                <a:gd name="T0" fmla="*/ 0 w 136"/>
                <a:gd name="T1" fmla="*/ 0 h 101"/>
                <a:gd name="T2" fmla="*/ 45244 w 136"/>
                <a:gd name="T3" fmla="*/ 34642 h 101"/>
                <a:gd name="T4" fmla="*/ 60325 w 136"/>
                <a:gd name="T5" fmla="*/ 46038 h 101"/>
                <a:gd name="T6" fmla="*/ 0 60000 65536"/>
                <a:gd name="T7" fmla="*/ 0 60000 65536"/>
                <a:gd name="T8" fmla="*/ 0 60000 65536"/>
                <a:gd name="T9" fmla="*/ 0 w 136"/>
                <a:gd name="T10" fmla="*/ 0 h 101"/>
                <a:gd name="T11" fmla="*/ 136 w 136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101">
                  <a:moveTo>
                    <a:pt x="0" y="0"/>
                  </a:moveTo>
                  <a:lnTo>
                    <a:pt x="102" y="76"/>
                  </a:lnTo>
                  <a:lnTo>
                    <a:pt x="136" y="101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1" name="Line 28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451740" y="1848240"/>
              <a:ext cx="36512" cy="4445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2" name="Line 29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502150" y="1909763"/>
              <a:ext cx="6350" cy="793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3" name="Line 291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4508500" y="1917700"/>
              <a:ext cx="28575" cy="4762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4" name="Line 292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551363" y="1990725"/>
              <a:ext cx="17462" cy="2698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5" name="Line 293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4568825" y="2017713"/>
              <a:ext cx="25400" cy="5238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6" name="Line 294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4606925" y="2095500"/>
              <a:ext cx="23813" cy="4762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7" name="Line 29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630738" y="2143125"/>
              <a:ext cx="20637" cy="5238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8" name="Freeform 296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664075" y="2220913"/>
              <a:ext cx="26988" cy="66675"/>
            </a:xfrm>
            <a:custGeom>
              <a:avLst/>
              <a:gdLst>
                <a:gd name="T0" fmla="*/ 0 w 63"/>
                <a:gd name="T1" fmla="*/ 0 h 148"/>
                <a:gd name="T2" fmla="*/ 21419 w 63"/>
                <a:gd name="T3" fmla="*/ 53160 h 148"/>
                <a:gd name="T4" fmla="*/ 26988 w 63"/>
                <a:gd name="T5" fmla="*/ 66675 h 148"/>
                <a:gd name="T6" fmla="*/ 0 60000 65536"/>
                <a:gd name="T7" fmla="*/ 0 60000 65536"/>
                <a:gd name="T8" fmla="*/ 0 60000 65536"/>
                <a:gd name="T9" fmla="*/ 0 w 63"/>
                <a:gd name="T10" fmla="*/ 0 h 148"/>
                <a:gd name="T11" fmla="*/ 63 w 63"/>
                <a:gd name="T12" fmla="*/ 148 h 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148">
                  <a:moveTo>
                    <a:pt x="0" y="0"/>
                  </a:moveTo>
                  <a:lnTo>
                    <a:pt x="50" y="118"/>
                  </a:lnTo>
                  <a:lnTo>
                    <a:pt x="63" y="148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59" name="Line 297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691063" y="2287588"/>
              <a:ext cx="20637" cy="539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60" name="Freeform 298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4722813" y="2368550"/>
              <a:ext cx="30162" cy="77788"/>
            </a:xfrm>
            <a:custGeom>
              <a:avLst/>
              <a:gdLst>
                <a:gd name="T0" fmla="*/ 0 w 67"/>
                <a:gd name="T1" fmla="*/ 0 h 174"/>
                <a:gd name="T2" fmla="*/ 20708 w 67"/>
                <a:gd name="T3" fmla="*/ 53200 h 174"/>
                <a:gd name="T4" fmla="*/ 30162 w 67"/>
                <a:gd name="T5" fmla="*/ 77788 h 174"/>
                <a:gd name="T6" fmla="*/ 0 60000 65536"/>
                <a:gd name="T7" fmla="*/ 0 60000 65536"/>
                <a:gd name="T8" fmla="*/ 0 60000 65536"/>
                <a:gd name="T9" fmla="*/ 0 w 67"/>
                <a:gd name="T10" fmla="*/ 0 h 174"/>
                <a:gd name="T11" fmla="*/ 67 w 67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174">
                  <a:moveTo>
                    <a:pt x="0" y="0"/>
                  </a:moveTo>
                  <a:lnTo>
                    <a:pt x="46" y="119"/>
                  </a:lnTo>
                  <a:lnTo>
                    <a:pt x="67" y="174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61" name="Line 29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752975" y="2446338"/>
              <a:ext cx="19050" cy="539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62" name="Line 300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781550" y="2525713"/>
              <a:ext cx="19050" cy="5556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63" name="Line 301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810125" y="2608263"/>
              <a:ext cx="3175" cy="793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64" name="Line 302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813300" y="2616200"/>
              <a:ext cx="19050" cy="539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65" name="Line 303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841875" y="2697163"/>
              <a:ext cx="19050" cy="5397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66" name="Line 304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70450" y="2778125"/>
              <a:ext cx="4763" cy="1270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71" name="Line 314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4262438" y="1771650"/>
              <a:ext cx="55562" cy="2381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72" name="Freeform 315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4319588" y="1766888"/>
              <a:ext cx="80962" cy="42862"/>
            </a:xfrm>
            <a:custGeom>
              <a:avLst/>
              <a:gdLst>
                <a:gd name="T0" fmla="*/ 0 w 136"/>
                <a:gd name="T1" fmla="*/ 0 h 101"/>
                <a:gd name="T2" fmla="*/ 60721 w 136"/>
                <a:gd name="T3" fmla="*/ 32253 h 101"/>
                <a:gd name="T4" fmla="*/ 80962 w 136"/>
                <a:gd name="T5" fmla="*/ 42862 h 101"/>
                <a:gd name="T6" fmla="*/ 0 60000 65536"/>
                <a:gd name="T7" fmla="*/ 0 60000 65536"/>
                <a:gd name="T8" fmla="*/ 0 60000 65536"/>
                <a:gd name="T9" fmla="*/ 0 w 136"/>
                <a:gd name="T10" fmla="*/ 0 h 101"/>
                <a:gd name="T11" fmla="*/ 136 w 136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101">
                  <a:moveTo>
                    <a:pt x="0" y="0"/>
                  </a:moveTo>
                  <a:lnTo>
                    <a:pt x="102" y="76"/>
                  </a:lnTo>
                  <a:lnTo>
                    <a:pt x="136" y="101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873" name="Line 316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2678113" y="1770063"/>
              <a:ext cx="21971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87326"/>
              </p:ext>
            </p:extLst>
          </p:nvPr>
        </p:nvGraphicFramePr>
        <p:xfrm>
          <a:off x="3636498" y="2566964"/>
          <a:ext cx="5273039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Angle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x = sin(Angle)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sin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(x)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relationship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+30°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Angle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+30°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180° - Angle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210°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-30°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180° - Angle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330°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-30°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360° + Angle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To solve a triangle using the </a:t>
            </a:r>
            <a:r>
              <a:rPr lang="en-US" i="1" dirty="0"/>
              <a:t>law of sines</a:t>
            </a:r>
            <a:r>
              <a:rPr lang="en-US" dirty="0"/>
              <a:t> you must have either:</a:t>
            </a:r>
          </a:p>
          <a:p>
            <a:pPr lvl="2"/>
            <a:r>
              <a:rPr lang="en-US" dirty="0"/>
              <a:t>	two angles and a side, or,</a:t>
            </a:r>
          </a:p>
          <a:p>
            <a:pPr lvl="2"/>
            <a:r>
              <a:rPr lang="en-US" dirty="0"/>
              <a:t>	two sides and an angle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78E776E-1694-41B4-9354-B74C339D4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704324"/>
              </p:ext>
            </p:extLst>
          </p:nvPr>
        </p:nvGraphicFramePr>
        <p:xfrm>
          <a:off x="4854728" y="3000402"/>
          <a:ext cx="2514240" cy="70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469800" progId="Equation.DSMT4">
                  <p:embed/>
                </p:oleObj>
              </mc:Choice>
              <mc:Fallback>
                <p:oleObj name="Equation" r:id="rId2" imgW="167616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8E776E-1694-41B4-9354-B74C339D4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54728" y="3000402"/>
                        <a:ext cx="2514240" cy="70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70558EB-2338-47FD-977F-45A5B622A965}"/>
              </a:ext>
            </a:extLst>
          </p:cNvPr>
          <p:cNvGrpSpPr/>
          <p:nvPr/>
        </p:nvGrpSpPr>
        <p:grpSpPr>
          <a:xfrm>
            <a:off x="2061846" y="2577656"/>
            <a:ext cx="2008188" cy="1874381"/>
            <a:chOff x="4987926" y="1919288"/>
            <a:chExt cx="2008188" cy="1874381"/>
          </a:xfrm>
        </p:grpSpPr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EEF1E64E-D0D0-414F-B451-01D1AB5F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1919288"/>
              <a:ext cx="2008188" cy="1824037"/>
            </a:xfrm>
            <a:custGeom>
              <a:avLst/>
              <a:gdLst>
                <a:gd name="T0" fmla="*/ 0 w 195"/>
                <a:gd name="T1" fmla="*/ 134 h 177"/>
                <a:gd name="T2" fmla="*/ 86 w 195"/>
                <a:gd name="T3" fmla="*/ 0 h 177"/>
                <a:gd name="T4" fmla="*/ 195 w 195"/>
                <a:gd name="T5" fmla="*/ 177 h 177"/>
                <a:gd name="T6" fmla="*/ 0 w 195"/>
                <a:gd name="T7" fmla="*/ 13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77">
                  <a:moveTo>
                    <a:pt x="0" y="134"/>
                  </a:moveTo>
                  <a:lnTo>
                    <a:pt x="86" y="0"/>
                  </a:lnTo>
                  <a:lnTo>
                    <a:pt x="195" y="177"/>
                  </a:lnTo>
                  <a:lnTo>
                    <a:pt x="0" y="13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" name="Rectangle 46">
              <a:extLst>
                <a:ext uri="{FF2B5EF4-FFF2-40B4-BE49-F238E27FC236}">
                  <a16:creationId xmlns:a16="http://schemas.microsoft.com/office/drawing/2014/main" id="{2869CBC2-EB0B-41EA-B3C7-B27EAA16A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726" y="2990850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D2A5FE73-FCE8-435F-84B3-D0FC68FA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6" y="2970213"/>
              <a:ext cx="174625" cy="422275"/>
            </a:xfrm>
            <a:custGeom>
              <a:avLst/>
              <a:gdLst>
                <a:gd name="T0" fmla="*/ 17 w 17"/>
                <a:gd name="T1" fmla="*/ 41 h 41"/>
                <a:gd name="T2" fmla="*/ 17 w 17"/>
                <a:gd name="T3" fmla="*/ 34 h 41"/>
                <a:gd name="T4" fmla="*/ 17 w 17"/>
                <a:gd name="T5" fmla="*/ 27 h 41"/>
                <a:gd name="T6" fmla="*/ 16 w 17"/>
                <a:gd name="T7" fmla="*/ 21 h 41"/>
                <a:gd name="T8" fmla="*/ 13 w 17"/>
                <a:gd name="T9" fmla="*/ 15 h 41"/>
                <a:gd name="T10" fmla="*/ 10 w 17"/>
                <a:gd name="T11" fmla="*/ 9 h 41"/>
                <a:gd name="T12" fmla="*/ 5 w 17"/>
                <a:gd name="T13" fmla="*/ 4 h 41"/>
                <a:gd name="T14" fmla="*/ 0 w 17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1">
                  <a:moveTo>
                    <a:pt x="17" y="41"/>
                  </a:moveTo>
                  <a:lnTo>
                    <a:pt x="17" y="34"/>
                  </a:lnTo>
                  <a:lnTo>
                    <a:pt x="17" y="27"/>
                  </a:lnTo>
                  <a:lnTo>
                    <a:pt x="16" y="21"/>
                  </a:lnTo>
                  <a:lnTo>
                    <a:pt x="13" y="15"/>
                  </a:lnTo>
                  <a:lnTo>
                    <a:pt x="10" y="9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Rectangle 52">
              <a:extLst>
                <a:ext uri="{FF2B5EF4-FFF2-40B4-BE49-F238E27FC236}">
                  <a16:creationId xmlns:a16="http://schemas.microsoft.com/office/drawing/2014/main" id="{04269713-8F59-4903-B5CA-813894205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2352675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3B8E1B08-212F-46BB-8D58-422C26336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2259013"/>
              <a:ext cx="433388" cy="73025"/>
            </a:xfrm>
            <a:custGeom>
              <a:avLst/>
              <a:gdLst>
                <a:gd name="T0" fmla="*/ 0 w 42"/>
                <a:gd name="T1" fmla="*/ 0 h 7"/>
                <a:gd name="T2" fmla="*/ 6 w 42"/>
                <a:gd name="T3" fmla="*/ 4 h 7"/>
                <a:gd name="T4" fmla="*/ 13 w 42"/>
                <a:gd name="T5" fmla="*/ 6 h 7"/>
                <a:gd name="T6" fmla="*/ 21 w 42"/>
                <a:gd name="T7" fmla="*/ 7 h 7"/>
                <a:gd name="T8" fmla="*/ 28 w 42"/>
                <a:gd name="T9" fmla="*/ 6 h 7"/>
                <a:gd name="T10" fmla="*/ 35 w 42"/>
                <a:gd name="T11" fmla="*/ 4 h 7"/>
                <a:gd name="T12" fmla="*/ 42 w 42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7">
                  <a:moveTo>
                    <a:pt x="0" y="0"/>
                  </a:moveTo>
                  <a:lnTo>
                    <a:pt x="6" y="4"/>
                  </a:lnTo>
                  <a:lnTo>
                    <a:pt x="13" y="6"/>
                  </a:lnTo>
                  <a:lnTo>
                    <a:pt x="21" y="7"/>
                  </a:lnTo>
                  <a:lnTo>
                    <a:pt x="28" y="6"/>
                  </a:lnTo>
                  <a:lnTo>
                    <a:pt x="35" y="4"/>
                  </a:lnTo>
                  <a:lnTo>
                    <a:pt x="42" y="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Rectangle 58">
              <a:extLst>
                <a:ext uri="{FF2B5EF4-FFF2-40B4-BE49-F238E27FC236}">
                  <a16:creationId xmlns:a16="http://schemas.microsoft.com/office/drawing/2014/main" id="{3CBB3108-95F9-404B-995A-DC6B0A8F7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875" y="3329496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id="{FCFE6830-9C4A-442D-A35A-BC4E4454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1" y="3403600"/>
              <a:ext cx="174625" cy="257175"/>
            </a:xfrm>
            <a:custGeom>
              <a:avLst/>
              <a:gdLst>
                <a:gd name="T0" fmla="*/ 17 w 17"/>
                <a:gd name="T1" fmla="*/ 0 h 25"/>
                <a:gd name="T2" fmla="*/ 11 w 17"/>
                <a:gd name="T3" fmla="*/ 5 h 25"/>
                <a:gd name="T4" fmla="*/ 6 w 17"/>
                <a:gd name="T5" fmla="*/ 11 h 25"/>
                <a:gd name="T6" fmla="*/ 2 w 17"/>
                <a:gd name="T7" fmla="*/ 18 h 25"/>
                <a:gd name="T8" fmla="*/ 0 w 17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7" y="0"/>
                  </a:moveTo>
                  <a:lnTo>
                    <a:pt x="11" y="5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19A6E03A-9052-4D16-888F-9EA7EF17B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8" y="263048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65">
              <a:extLst>
                <a:ext uri="{FF2B5EF4-FFF2-40B4-BE49-F238E27FC236}">
                  <a16:creationId xmlns:a16="http://schemas.microsoft.com/office/drawing/2014/main" id="{16233DB9-D1E1-4245-8245-13AAD3120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357822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9B0C88BB-A34F-4663-8398-EBAB6249B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01" y="2486025"/>
              <a:ext cx="8976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For a triangle ABC, a = 12.4', b = 8.7', and B = 36°40'.</a:t>
            </a:r>
          </a:p>
          <a:p>
            <a:pPr lvl="2"/>
            <a:r>
              <a:rPr lang="en-US" dirty="0"/>
              <a:t>	Compute the remaining angles and side.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From Law of Sines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0246944"/>
              </p:ext>
            </p:extLst>
          </p:nvPr>
        </p:nvGraphicFramePr>
        <p:xfrm>
          <a:off x="2518751" y="3027971"/>
          <a:ext cx="245745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1282680" progId="Equation.DSMT4">
                  <p:embed/>
                </p:oleObj>
              </mc:Choice>
              <mc:Fallback>
                <p:oleObj name="Equation" r:id="rId3" imgW="1638000" imgH="12826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751" y="3027971"/>
                        <a:ext cx="2457450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2547" y="3050074"/>
            <a:ext cx="3335825" cy="3305703"/>
            <a:chOff x="2336208" y="2979738"/>
            <a:chExt cx="3335825" cy="3305703"/>
          </a:xfrm>
        </p:grpSpPr>
        <p:sp>
          <p:nvSpPr>
            <p:cNvPr id="6150" name="Line 24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3265488" y="3271838"/>
              <a:ext cx="1587" cy="20272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51" name="Line 2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262313" y="5299075"/>
              <a:ext cx="2201862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52" name="Line 2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3259138" y="3271838"/>
              <a:ext cx="22129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53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203575" y="5299075"/>
              <a:ext cx="122238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54" name="Rectangle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838648" y="5219700"/>
              <a:ext cx="3077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000000"/>
                  </a:solidFill>
                </a:rPr>
                <a:t>-1.0</a:t>
              </a:r>
              <a:endParaRPr lang="en-US" sz="1400"/>
            </a:p>
          </p:txBody>
        </p:sp>
        <p:sp>
          <p:nvSpPr>
            <p:cNvPr id="6155" name="Line 3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224213" y="5046663"/>
              <a:ext cx="80962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56" name="Line 3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203575" y="4792663"/>
              <a:ext cx="122238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57" name="Line 3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259138" y="4792663"/>
              <a:ext cx="2214562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58" name="Rectangle 3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38648" y="4713288"/>
              <a:ext cx="3077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000000"/>
                  </a:solidFill>
                </a:rPr>
                <a:t>-0.5</a:t>
              </a:r>
              <a:endParaRPr lang="en-US" sz="1400"/>
            </a:p>
          </p:txBody>
        </p:sp>
        <p:sp>
          <p:nvSpPr>
            <p:cNvPr id="6159" name="Line 3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224213" y="4540250"/>
              <a:ext cx="80962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0" name="Line 3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203575" y="4284663"/>
              <a:ext cx="122238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1" name="Line 38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267075" y="4284663"/>
              <a:ext cx="2205038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2" name="Rectangle 3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458" y="4205288"/>
              <a:ext cx="2564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000000"/>
                  </a:solidFill>
                </a:rPr>
                <a:t>0.0</a:t>
              </a:r>
              <a:endParaRPr lang="en-US" sz="1400"/>
            </a:p>
          </p:txBody>
        </p:sp>
        <p:sp>
          <p:nvSpPr>
            <p:cNvPr id="6163" name="Line 4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224213" y="4032250"/>
              <a:ext cx="80962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4" name="Line 4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203575" y="3778250"/>
              <a:ext cx="122238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5" name="Line 4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263900" y="3778250"/>
              <a:ext cx="2201863" cy="158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6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26458" y="3698875"/>
              <a:ext cx="2564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000000"/>
                  </a:solidFill>
                </a:rPr>
                <a:t>0.5</a:t>
              </a:r>
              <a:endParaRPr lang="en-US" sz="1400"/>
            </a:p>
          </p:txBody>
        </p:sp>
        <p:sp>
          <p:nvSpPr>
            <p:cNvPr id="6167" name="Line 4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224213" y="3525838"/>
              <a:ext cx="80962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8" name="Line 4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203575" y="3271838"/>
              <a:ext cx="122238" cy="158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69" name="Rectangle 4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27675" y="3192463"/>
              <a:ext cx="25526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00">
                  <a:solidFill>
                    <a:srgbClr val="000000"/>
                  </a:solidFill>
                </a:rPr>
                <a:t>1.0</a:t>
              </a:r>
              <a:endParaRPr lang="en-US" sz="1400"/>
            </a:p>
          </p:txBody>
        </p:sp>
        <p:sp>
          <p:nvSpPr>
            <p:cNvPr id="6171" name="Line 5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3265488" y="5264150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72" name="Line 5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2987675" y="5276850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73" name="Line 5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987675" y="3271838"/>
              <a:ext cx="1588" cy="202723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74" name="Line 5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265488" y="5264150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75" name="Line 6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3265488" y="3271838"/>
              <a:ext cx="1587" cy="202723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76" name="Rectangle 6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87713" y="5422900"/>
              <a:ext cx="10579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6177" name="Line 6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3540125" y="5276850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78" name="Line 6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540125" y="3271838"/>
              <a:ext cx="1588" cy="202723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79" name="Line 6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3814763" y="5264150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0" name="Line 6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3814763" y="3271838"/>
              <a:ext cx="1587" cy="202723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1" name="Rectangle 6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767138" y="5422900"/>
              <a:ext cx="2115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90</a:t>
              </a:r>
              <a:endParaRPr lang="en-US" sz="1400"/>
            </a:p>
          </p:txBody>
        </p:sp>
        <p:sp>
          <p:nvSpPr>
            <p:cNvPr id="6182" name="Line 6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4092575" y="5276850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3" name="Line 6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092575" y="3271838"/>
              <a:ext cx="1588" cy="202723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4" name="Line 6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4367213" y="5264150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5" name="Line 70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367213" y="3271838"/>
              <a:ext cx="1587" cy="202723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6" name="Rectangle 7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51325" y="5422900"/>
              <a:ext cx="3161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180</a:t>
              </a:r>
              <a:endParaRPr lang="en-US" sz="1400"/>
            </a:p>
          </p:txBody>
        </p:sp>
        <p:sp>
          <p:nvSpPr>
            <p:cNvPr id="6187" name="Line 72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4645025" y="5276850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8" name="Line 73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4645025" y="3271838"/>
              <a:ext cx="1588" cy="202723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89" name="Line 74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4919663" y="5264150"/>
              <a:ext cx="1587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90" name="Line 7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919663" y="3271838"/>
              <a:ext cx="1587" cy="202723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91" name="Rectangle 7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03775" y="5422900"/>
              <a:ext cx="30931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270</a:t>
              </a:r>
              <a:endParaRPr lang="en-US" sz="1400"/>
            </a:p>
          </p:txBody>
        </p:sp>
        <p:sp>
          <p:nvSpPr>
            <p:cNvPr id="6192" name="Line 7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194300" y="5276850"/>
              <a:ext cx="1588" cy="444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93" name="Line 78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5194300" y="3271838"/>
              <a:ext cx="1588" cy="202723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94" name="Line 79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5470525" y="5264150"/>
              <a:ext cx="1588" cy="6985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95" name="Line 80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5470525" y="3271838"/>
              <a:ext cx="1588" cy="202723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96" name="Rectangle 8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354638" y="5422900"/>
              <a:ext cx="3173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360</a:t>
              </a:r>
              <a:endParaRPr lang="en-US" sz="1400"/>
            </a:p>
          </p:txBody>
        </p:sp>
        <p:sp>
          <p:nvSpPr>
            <p:cNvPr id="6198" name="Line 108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3262313" y="4110038"/>
              <a:ext cx="61912" cy="1746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199" name="Line 109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3324225" y="3938588"/>
              <a:ext cx="61913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0" name="Line 110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386138" y="3779838"/>
              <a:ext cx="60325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1" name="Line 11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446463" y="3633788"/>
              <a:ext cx="61912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2" name="Line 112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3508375" y="3509963"/>
              <a:ext cx="61913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3" name="Line 113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570288" y="3408363"/>
              <a:ext cx="60325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4" name="Line 114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3630613" y="3333750"/>
              <a:ext cx="61912" cy="74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5" name="Line 115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3692525" y="3287713"/>
              <a:ext cx="60325" cy="460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6" name="Line 116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3752850" y="3271838"/>
              <a:ext cx="61913" cy="15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7" name="Line 117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3814763" y="3271838"/>
              <a:ext cx="61912" cy="15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8" name="Line 118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876675" y="3287713"/>
              <a:ext cx="60325" cy="460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09" name="Line 119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937000" y="3333750"/>
              <a:ext cx="61913" cy="74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0" name="Line 120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998913" y="3408363"/>
              <a:ext cx="61912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1" name="Line 121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4060825" y="3509963"/>
              <a:ext cx="60325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2" name="Line 122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121150" y="3633788"/>
              <a:ext cx="61913" cy="146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3" name="Line 123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4183063" y="3779838"/>
              <a:ext cx="61912" cy="1587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4" name="Line 124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4244975" y="3938588"/>
              <a:ext cx="60325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5" name="Line 12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305300" y="4110038"/>
              <a:ext cx="61913" cy="1746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6" name="Line 126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367213" y="4284663"/>
              <a:ext cx="61912" cy="177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7" name="Line 127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4429125" y="4462463"/>
              <a:ext cx="60325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8" name="Line 12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4489450" y="4633913"/>
              <a:ext cx="61913" cy="1603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19" name="Line 129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551363" y="4794250"/>
              <a:ext cx="60325" cy="1444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0" name="Line 130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611688" y="4938713"/>
              <a:ext cx="61912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1" name="Line 131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673600" y="5062538"/>
              <a:ext cx="61913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2" name="Line 132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4735513" y="5164138"/>
              <a:ext cx="60325" cy="74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3" name="Line 133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4795838" y="5238750"/>
              <a:ext cx="61912" cy="460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4" name="Line 134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857750" y="5284788"/>
              <a:ext cx="61913" cy="142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5" name="Line 135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4919663" y="5284788"/>
              <a:ext cx="60325" cy="142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6" name="Line 136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4979988" y="5238750"/>
              <a:ext cx="61912" cy="460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7" name="Line 137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V="1">
              <a:off x="5041900" y="5164138"/>
              <a:ext cx="61913" cy="746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8" name="Line 13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5103813" y="5062538"/>
              <a:ext cx="60325" cy="101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29" name="Line 13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5164138" y="4938713"/>
              <a:ext cx="61912" cy="1238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0" name="Line 140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5226050" y="4794250"/>
              <a:ext cx="60325" cy="1444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1" name="Line 141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5286375" y="4633913"/>
              <a:ext cx="61913" cy="1603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2" name="Line 142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5348288" y="4462463"/>
              <a:ext cx="61912" cy="1714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3" name="Line 14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5410200" y="4286250"/>
              <a:ext cx="60325" cy="176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4" name="Rectangle 16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886200" y="2979738"/>
              <a:ext cx="81624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Sine Curve</a:t>
              </a:r>
              <a:endParaRPr lang="en-US" sz="1400"/>
            </a:p>
          </p:txBody>
        </p:sp>
        <p:sp>
          <p:nvSpPr>
            <p:cNvPr id="6235" name="Line 162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3257550" y="3425825"/>
              <a:ext cx="7508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6" name="Line 163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3614738" y="3429000"/>
              <a:ext cx="0" cy="1870075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7" name="Line 164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4006850" y="3429000"/>
              <a:ext cx="0" cy="18748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238" name="Text Box 165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336208" y="3309938"/>
              <a:ext cx="95641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3300"/>
                  </a:solidFill>
                </a:rPr>
                <a:t>+0.85112</a:t>
              </a:r>
            </a:p>
          </p:txBody>
        </p:sp>
        <p:sp>
          <p:nvSpPr>
            <p:cNvPr id="6239" name="Text Box 166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255474" y="5686019"/>
              <a:ext cx="724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3300"/>
                  </a:solidFill>
                </a:rPr>
                <a:t>58</a:t>
              </a:r>
              <a:r>
                <a:rPr lang="en-US" sz="1400" dirty="0">
                  <a:solidFill>
                    <a:srgbClr val="FF3300"/>
                  </a:solidFill>
                  <a:cs typeface="Arial" charset="0"/>
                </a:rPr>
                <a:t>°20’</a:t>
              </a:r>
            </a:p>
          </p:txBody>
        </p:sp>
        <p:sp>
          <p:nvSpPr>
            <p:cNvPr id="6240" name="Text Box 167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3599416" y="5719356"/>
              <a:ext cx="8243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3300"/>
                  </a:solidFill>
                </a:rPr>
                <a:t>121</a:t>
              </a:r>
              <a:r>
                <a:rPr lang="en-US" sz="1400">
                  <a:solidFill>
                    <a:srgbClr val="FF3300"/>
                  </a:solidFill>
                  <a:cs typeface="Arial" charset="0"/>
                </a:rPr>
                <a:t>°40’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Example</a:t>
            </a:r>
          </a:p>
          <a:p>
            <a:pPr lvl="2"/>
            <a:r>
              <a:rPr lang="en-US" dirty="0"/>
              <a:t>There are two angles whose sine is +0.85112:</a:t>
            </a:r>
          </a:p>
          <a:p>
            <a:pPr lvl="3"/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58°20’</a:t>
            </a:r>
          </a:p>
          <a:p>
            <a:pPr lvl="3"/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180°00’ – 58°20’ = 121°40’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  <p:grpSp>
        <p:nvGrpSpPr>
          <p:cNvPr id="6293" name="Group 6292"/>
          <p:cNvGrpSpPr/>
          <p:nvPr/>
        </p:nvGrpSpPr>
        <p:grpSpPr>
          <a:xfrm>
            <a:off x="4784848" y="2710962"/>
            <a:ext cx="4005262" cy="2414588"/>
            <a:chOff x="4843463" y="2628900"/>
            <a:chExt cx="4005262" cy="2414588"/>
          </a:xfrm>
        </p:grpSpPr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5027613" y="4714875"/>
              <a:ext cx="13557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 flipV="1">
              <a:off x="5027613" y="2854325"/>
              <a:ext cx="2506662" cy="18605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" name="Line 35"/>
            <p:cNvSpPr>
              <a:spLocks noChangeShapeType="1"/>
            </p:cNvSpPr>
            <p:nvPr/>
          </p:nvSpPr>
          <p:spPr bwMode="auto">
            <a:xfrm>
              <a:off x="6383338" y="4714875"/>
              <a:ext cx="7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Line 36"/>
            <p:cNvSpPr>
              <a:spLocks noChangeShapeType="1"/>
            </p:cNvSpPr>
            <p:nvPr/>
          </p:nvSpPr>
          <p:spPr bwMode="auto">
            <a:xfrm>
              <a:off x="6486525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Line 37"/>
            <p:cNvSpPr>
              <a:spLocks noChangeShapeType="1"/>
            </p:cNvSpPr>
            <p:nvPr/>
          </p:nvSpPr>
          <p:spPr bwMode="auto">
            <a:xfrm>
              <a:off x="6599238" y="4714875"/>
              <a:ext cx="619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Line 38"/>
            <p:cNvSpPr>
              <a:spLocks noChangeShapeType="1"/>
            </p:cNvSpPr>
            <p:nvPr/>
          </p:nvSpPr>
          <p:spPr bwMode="auto">
            <a:xfrm>
              <a:off x="6702425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6805613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>
              <a:off x="6907213" y="4714875"/>
              <a:ext cx="7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7010400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Line 42"/>
            <p:cNvSpPr>
              <a:spLocks noChangeShapeType="1"/>
            </p:cNvSpPr>
            <p:nvPr/>
          </p:nvSpPr>
          <p:spPr bwMode="auto">
            <a:xfrm>
              <a:off x="7123113" y="4714875"/>
              <a:ext cx="619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7226300" y="4714875"/>
              <a:ext cx="619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>
              <a:off x="7329488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>
              <a:off x="7431088" y="4714875"/>
              <a:ext cx="7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7534275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>
              <a:off x="7637463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7750175" y="4714875"/>
              <a:ext cx="619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Line 49"/>
            <p:cNvSpPr>
              <a:spLocks noChangeShapeType="1"/>
            </p:cNvSpPr>
            <p:nvPr/>
          </p:nvSpPr>
          <p:spPr bwMode="auto">
            <a:xfrm>
              <a:off x="7853363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>
              <a:off x="7954963" y="4714875"/>
              <a:ext cx="7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>
              <a:off x="8058150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Line 52"/>
            <p:cNvSpPr>
              <a:spLocks noChangeShapeType="1"/>
            </p:cNvSpPr>
            <p:nvPr/>
          </p:nvSpPr>
          <p:spPr bwMode="auto">
            <a:xfrm>
              <a:off x="8161338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Line 53"/>
            <p:cNvSpPr>
              <a:spLocks noChangeShapeType="1"/>
            </p:cNvSpPr>
            <p:nvPr/>
          </p:nvSpPr>
          <p:spPr bwMode="auto">
            <a:xfrm>
              <a:off x="8274050" y="4714875"/>
              <a:ext cx="619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8377238" y="4714875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8478838" y="4714875"/>
              <a:ext cx="7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8582025" y="4714875"/>
              <a:ext cx="103187" cy="0"/>
            </a:xfrm>
            <a:custGeom>
              <a:avLst/>
              <a:gdLst>
                <a:gd name="T0" fmla="*/ 0 w 10"/>
                <a:gd name="T1" fmla="*/ 7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7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44" name="Line 57"/>
            <p:cNvSpPr>
              <a:spLocks noChangeShapeType="1"/>
            </p:cNvSpPr>
            <p:nvPr/>
          </p:nvSpPr>
          <p:spPr bwMode="auto">
            <a:xfrm flipH="1">
              <a:off x="6373813" y="2854325"/>
              <a:ext cx="1160462" cy="18605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45" name="Line 58"/>
            <p:cNvSpPr>
              <a:spLocks noChangeShapeType="1"/>
            </p:cNvSpPr>
            <p:nvPr/>
          </p:nvSpPr>
          <p:spPr bwMode="auto">
            <a:xfrm>
              <a:off x="7534275" y="2854325"/>
              <a:ext cx="1150937" cy="18605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70" name="Rectangle 59"/>
            <p:cNvSpPr>
              <a:spLocks noChangeArrowheads="1"/>
            </p:cNvSpPr>
            <p:nvPr/>
          </p:nvSpPr>
          <p:spPr bwMode="auto">
            <a:xfrm>
              <a:off x="5887794" y="3381497"/>
              <a:ext cx="4488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12.4'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197" name="Rectangle 60"/>
            <p:cNvSpPr>
              <a:spLocks noChangeArrowheads="1"/>
            </p:cNvSpPr>
            <p:nvPr/>
          </p:nvSpPr>
          <p:spPr bwMode="auto">
            <a:xfrm>
              <a:off x="4916488" y="4023580"/>
              <a:ext cx="6379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36°40'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41" name="Freeform 61"/>
            <p:cNvSpPr>
              <a:spLocks/>
            </p:cNvSpPr>
            <p:nvPr/>
          </p:nvSpPr>
          <p:spPr bwMode="auto">
            <a:xfrm>
              <a:off x="5572125" y="4313238"/>
              <a:ext cx="133350" cy="401638"/>
            </a:xfrm>
            <a:custGeom>
              <a:avLst/>
              <a:gdLst>
                <a:gd name="T0" fmla="*/ 13 w 13"/>
                <a:gd name="T1" fmla="*/ 39 h 39"/>
                <a:gd name="T2" fmla="*/ 12 w 13"/>
                <a:gd name="T3" fmla="*/ 28 h 39"/>
                <a:gd name="T4" fmla="*/ 10 w 13"/>
                <a:gd name="T5" fmla="*/ 18 h 39"/>
                <a:gd name="T6" fmla="*/ 6 w 13"/>
                <a:gd name="T7" fmla="*/ 9 h 39"/>
                <a:gd name="T8" fmla="*/ 0 w 13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13" y="39"/>
                  </a:moveTo>
                  <a:lnTo>
                    <a:pt x="12" y="28"/>
                  </a:lnTo>
                  <a:lnTo>
                    <a:pt x="10" y="18"/>
                  </a:lnTo>
                  <a:lnTo>
                    <a:pt x="6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2" name="Freeform 62"/>
            <p:cNvSpPr>
              <a:spLocks/>
            </p:cNvSpPr>
            <p:nvPr/>
          </p:nvSpPr>
          <p:spPr bwMode="auto">
            <a:xfrm>
              <a:off x="5684838" y="4643438"/>
              <a:ext cx="31750" cy="71438"/>
            </a:xfrm>
            <a:custGeom>
              <a:avLst/>
              <a:gdLst>
                <a:gd name="T0" fmla="*/ 0 w 20"/>
                <a:gd name="T1" fmla="*/ 0 h 45"/>
                <a:gd name="T2" fmla="*/ 13 w 20"/>
                <a:gd name="T3" fmla="*/ 45 h 45"/>
                <a:gd name="T4" fmla="*/ 20 w 20"/>
                <a:gd name="T5" fmla="*/ 0 h 45"/>
                <a:gd name="T6" fmla="*/ 0 w 20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5">
                  <a:moveTo>
                    <a:pt x="0" y="0"/>
                  </a:moveTo>
                  <a:lnTo>
                    <a:pt x="13" y="4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3" name="Freeform 63"/>
            <p:cNvSpPr>
              <a:spLocks/>
            </p:cNvSpPr>
            <p:nvPr/>
          </p:nvSpPr>
          <p:spPr bwMode="auto">
            <a:xfrm>
              <a:off x="5684838" y="4643438"/>
              <a:ext cx="31750" cy="71438"/>
            </a:xfrm>
            <a:custGeom>
              <a:avLst/>
              <a:gdLst>
                <a:gd name="T0" fmla="*/ 2 w 3"/>
                <a:gd name="T1" fmla="*/ 7 h 7"/>
                <a:gd name="T2" fmla="*/ 3 w 3"/>
                <a:gd name="T3" fmla="*/ 0 h 7"/>
                <a:gd name="T4" fmla="*/ 0 w 3"/>
                <a:gd name="T5" fmla="*/ 0 h 7"/>
                <a:gd name="T6" fmla="*/ 2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4" name="Freeform 64"/>
            <p:cNvSpPr>
              <a:spLocks/>
            </p:cNvSpPr>
            <p:nvPr/>
          </p:nvSpPr>
          <p:spPr bwMode="auto">
            <a:xfrm>
              <a:off x="5572125" y="4313238"/>
              <a:ext cx="50800" cy="61913"/>
            </a:xfrm>
            <a:custGeom>
              <a:avLst/>
              <a:gdLst>
                <a:gd name="T0" fmla="*/ 32 w 32"/>
                <a:gd name="T1" fmla="*/ 26 h 39"/>
                <a:gd name="T2" fmla="*/ 0 w 32"/>
                <a:gd name="T3" fmla="*/ 0 h 39"/>
                <a:gd name="T4" fmla="*/ 13 w 32"/>
                <a:gd name="T5" fmla="*/ 39 h 39"/>
                <a:gd name="T6" fmla="*/ 32 w 32"/>
                <a:gd name="T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32" y="26"/>
                  </a:moveTo>
                  <a:lnTo>
                    <a:pt x="0" y="0"/>
                  </a:lnTo>
                  <a:lnTo>
                    <a:pt x="13" y="39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5" name="Freeform 65"/>
            <p:cNvSpPr>
              <a:spLocks/>
            </p:cNvSpPr>
            <p:nvPr/>
          </p:nvSpPr>
          <p:spPr bwMode="auto">
            <a:xfrm>
              <a:off x="5572125" y="4313238"/>
              <a:ext cx="50800" cy="61913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6 h 6"/>
                <a:gd name="T4" fmla="*/ 5 w 5"/>
                <a:gd name="T5" fmla="*/ 4 h 6"/>
                <a:gd name="T6" fmla="*/ 0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6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6" name="Line 66"/>
            <p:cNvSpPr>
              <a:spLocks noChangeShapeType="1"/>
            </p:cNvSpPr>
            <p:nvPr/>
          </p:nvSpPr>
          <p:spPr bwMode="auto">
            <a:xfrm>
              <a:off x="6240463" y="4622800"/>
              <a:ext cx="61912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7" name="Line 67"/>
            <p:cNvSpPr>
              <a:spLocks noChangeShapeType="1"/>
            </p:cNvSpPr>
            <p:nvPr/>
          </p:nvSpPr>
          <p:spPr bwMode="auto">
            <a:xfrm>
              <a:off x="6332538" y="4673600"/>
              <a:ext cx="5080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8" name="Line 68"/>
            <p:cNvSpPr>
              <a:spLocks noChangeShapeType="1"/>
            </p:cNvSpPr>
            <p:nvPr/>
          </p:nvSpPr>
          <p:spPr bwMode="auto">
            <a:xfrm>
              <a:off x="6415088" y="4735513"/>
              <a:ext cx="61912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49" name="Freeform 69"/>
            <p:cNvSpPr>
              <a:spLocks/>
            </p:cNvSpPr>
            <p:nvPr/>
          </p:nvSpPr>
          <p:spPr bwMode="auto">
            <a:xfrm>
              <a:off x="6507163" y="4786313"/>
              <a:ext cx="61912" cy="31750"/>
            </a:xfrm>
            <a:custGeom>
              <a:avLst/>
              <a:gdLst>
                <a:gd name="T0" fmla="*/ 0 w 6"/>
                <a:gd name="T1" fmla="*/ 0 h 3"/>
                <a:gd name="T2" fmla="*/ 5 w 6"/>
                <a:gd name="T3" fmla="*/ 3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5" y="3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0" name="Line 70"/>
            <p:cNvSpPr>
              <a:spLocks noChangeShapeType="1"/>
            </p:cNvSpPr>
            <p:nvPr/>
          </p:nvSpPr>
          <p:spPr bwMode="auto">
            <a:xfrm>
              <a:off x="6599238" y="4827588"/>
              <a:ext cx="71437" cy="317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1" name="Freeform 71"/>
            <p:cNvSpPr>
              <a:spLocks/>
            </p:cNvSpPr>
            <p:nvPr/>
          </p:nvSpPr>
          <p:spPr bwMode="auto">
            <a:xfrm>
              <a:off x="6702425" y="4868863"/>
              <a:ext cx="61912" cy="30163"/>
            </a:xfrm>
            <a:custGeom>
              <a:avLst/>
              <a:gdLst>
                <a:gd name="T0" fmla="*/ 0 w 6"/>
                <a:gd name="T1" fmla="*/ 0 h 3"/>
                <a:gd name="T2" fmla="*/ 3 w 6"/>
                <a:gd name="T3" fmla="*/ 2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3" y="2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2" name="Line 72"/>
            <p:cNvSpPr>
              <a:spLocks noChangeShapeType="1"/>
            </p:cNvSpPr>
            <p:nvPr/>
          </p:nvSpPr>
          <p:spPr bwMode="auto">
            <a:xfrm>
              <a:off x="6794500" y="4910138"/>
              <a:ext cx="71437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3" name="Freeform 73"/>
            <p:cNvSpPr>
              <a:spLocks/>
            </p:cNvSpPr>
            <p:nvPr/>
          </p:nvSpPr>
          <p:spPr bwMode="auto">
            <a:xfrm>
              <a:off x="6897688" y="4940300"/>
              <a:ext cx="61912" cy="20638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1" y="1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4" name="Line 74"/>
            <p:cNvSpPr>
              <a:spLocks noChangeShapeType="1"/>
            </p:cNvSpPr>
            <p:nvPr/>
          </p:nvSpPr>
          <p:spPr bwMode="auto">
            <a:xfrm>
              <a:off x="7000875" y="4972050"/>
              <a:ext cx="60325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5" name="Line 75"/>
            <p:cNvSpPr>
              <a:spLocks noChangeShapeType="1"/>
            </p:cNvSpPr>
            <p:nvPr/>
          </p:nvSpPr>
          <p:spPr bwMode="auto">
            <a:xfrm>
              <a:off x="7102475" y="4992688"/>
              <a:ext cx="61912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6" name="Line 76"/>
            <p:cNvSpPr>
              <a:spLocks noChangeShapeType="1"/>
            </p:cNvSpPr>
            <p:nvPr/>
          </p:nvSpPr>
          <p:spPr bwMode="auto">
            <a:xfrm>
              <a:off x="7205663" y="5013325"/>
              <a:ext cx="61912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7" name="Line 77"/>
            <p:cNvSpPr>
              <a:spLocks noChangeShapeType="1"/>
            </p:cNvSpPr>
            <p:nvPr/>
          </p:nvSpPr>
          <p:spPr bwMode="auto">
            <a:xfrm>
              <a:off x="7308850" y="5022850"/>
              <a:ext cx="61912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8" name="Freeform 78"/>
            <p:cNvSpPr>
              <a:spLocks/>
            </p:cNvSpPr>
            <p:nvPr/>
          </p:nvSpPr>
          <p:spPr bwMode="auto">
            <a:xfrm>
              <a:off x="7410450" y="5033963"/>
              <a:ext cx="73025" cy="9525"/>
            </a:xfrm>
            <a:custGeom>
              <a:avLst/>
              <a:gdLst>
                <a:gd name="T0" fmla="*/ 0 w 7"/>
                <a:gd name="T1" fmla="*/ 0 h 1"/>
                <a:gd name="T2" fmla="*/ 5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59" name="Line 79"/>
            <p:cNvSpPr>
              <a:spLocks noChangeShapeType="1"/>
            </p:cNvSpPr>
            <p:nvPr/>
          </p:nvSpPr>
          <p:spPr bwMode="auto">
            <a:xfrm>
              <a:off x="7513638" y="5033963"/>
              <a:ext cx="7143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0" name="Freeform 80"/>
            <p:cNvSpPr>
              <a:spLocks/>
            </p:cNvSpPr>
            <p:nvPr/>
          </p:nvSpPr>
          <p:spPr bwMode="auto">
            <a:xfrm>
              <a:off x="7616825" y="5033963"/>
              <a:ext cx="71437" cy="0"/>
            </a:xfrm>
            <a:custGeom>
              <a:avLst/>
              <a:gdLst>
                <a:gd name="T0" fmla="*/ 0 w 7"/>
                <a:gd name="T1" fmla="*/ 3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1" name="Line 81"/>
            <p:cNvSpPr>
              <a:spLocks noChangeShapeType="1"/>
            </p:cNvSpPr>
            <p:nvPr/>
          </p:nvSpPr>
          <p:spPr bwMode="auto">
            <a:xfrm flipV="1">
              <a:off x="7720013" y="5022850"/>
              <a:ext cx="71437" cy="111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2" name="Freeform 82"/>
            <p:cNvSpPr>
              <a:spLocks/>
            </p:cNvSpPr>
            <p:nvPr/>
          </p:nvSpPr>
          <p:spPr bwMode="auto">
            <a:xfrm>
              <a:off x="7821613" y="5013325"/>
              <a:ext cx="73025" cy="9525"/>
            </a:xfrm>
            <a:custGeom>
              <a:avLst/>
              <a:gdLst>
                <a:gd name="T0" fmla="*/ 0 w 7"/>
                <a:gd name="T1" fmla="*/ 1 h 1"/>
                <a:gd name="T2" fmla="*/ 1 w 7"/>
                <a:gd name="T3" fmla="*/ 1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1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3" name="Line 83"/>
            <p:cNvSpPr>
              <a:spLocks noChangeShapeType="1"/>
            </p:cNvSpPr>
            <p:nvPr/>
          </p:nvSpPr>
          <p:spPr bwMode="auto">
            <a:xfrm flipV="1">
              <a:off x="7934325" y="4992688"/>
              <a:ext cx="61912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4" name="Line 84"/>
            <p:cNvSpPr>
              <a:spLocks noChangeShapeType="1"/>
            </p:cNvSpPr>
            <p:nvPr/>
          </p:nvSpPr>
          <p:spPr bwMode="auto">
            <a:xfrm flipV="1">
              <a:off x="8037513" y="4960938"/>
              <a:ext cx="61912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5" name="Freeform 85"/>
            <p:cNvSpPr>
              <a:spLocks/>
            </p:cNvSpPr>
            <p:nvPr/>
          </p:nvSpPr>
          <p:spPr bwMode="auto">
            <a:xfrm>
              <a:off x="8129588" y="4940300"/>
              <a:ext cx="73025" cy="11113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6" name="Line 86"/>
            <p:cNvSpPr>
              <a:spLocks noChangeShapeType="1"/>
            </p:cNvSpPr>
            <p:nvPr/>
          </p:nvSpPr>
          <p:spPr bwMode="auto">
            <a:xfrm flipV="1">
              <a:off x="8232775" y="4899025"/>
              <a:ext cx="61912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7" name="Freeform 87"/>
            <p:cNvSpPr>
              <a:spLocks/>
            </p:cNvSpPr>
            <p:nvPr/>
          </p:nvSpPr>
          <p:spPr bwMode="auto">
            <a:xfrm>
              <a:off x="8335963" y="4859338"/>
              <a:ext cx="61912" cy="30163"/>
            </a:xfrm>
            <a:custGeom>
              <a:avLst/>
              <a:gdLst>
                <a:gd name="T0" fmla="*/ 0 w 6"/>
                <a:gd name="T1" fmla="*/ 3 h 3"/>
                <a:gd name="T2" fmla="*/ 4 w 6"/>
                <a:gd name="T3" fmla="*/ 2 h 3"/>
                <a:gd name="T4" fmla="*/ 6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8" name="Line 88"/>
            <p:cNvSpPr>
              <a:spLocks noChangeShapeType="1"/>
            </p:cNvSpPr>
            <p:nvPr/>
          </p:nvSpPr>
          <p:spPr bwMode="auto">
            <a:xfrm flipV="1">
              <a:off x="8428038" y="4818063"/>
              <a:ext cx="61912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69" name="Freeform 89"/>
            <p:cNvSpPr>
              <a:spLocks/>
            </p:cNvSpPr>
            <p:nvPr/>
          </p:nvSpPr>
          <p:spPr bwMode="auto">
            <a:xfrm>
              <a:off x="8520113" y="4765675"/>
              <a:ext cx="61912" cy="41275"/>
            </a:xfrm>
            <a:custGeom>
              <a:avLst/>
              <a:gdLst>
                <a:gd name="T0" fmla="*/ 0 w 6"/>
                <a:gd name="T1" fmla="*/ 4 h 4"/>
                <a:gd name="T2" fmla="*/ 2 w 6"/>
                <a:gd name="T3" fmla="*/ 3 h 4"/>
                <a:gd name="T4" fmla="*/ 6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2" y="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70" name="Line 90"/>
            <p:cNvSpPr>
              <a:spLocks noChangeShapeType="1"/>
            </p:cNvSpPr>
            <p:nvPr/>
          </p:nvSpPr>
          <p:spPr bwMode="auto">
            <a:xfrm flipV="1">
              <a:off x="8613775" y="4714875"/>
              <a:ext cx="60325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71" name="Line 91"/>
            <p:cNvSpPr>
              <a:spLocks noChangeShapeType="1"/>
            </p:cNvSpPr>
            <p:nvPr/>
          </p:nvSpPr>
          <p:spPr bwMode="auto">
            <a:xfrm flipV="1">
              <a:off x="8705850" y="4664075"/>
              <a:ext cx="61912" cy="396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72" name="Line 92"/>
            <p:cNvSpPr>
              <a:spLocks noChangeShapeType="1"/>
            </p:cNvSpPr>
            <p:nvPr/>
          </p:nvSpPr>
          <p:spPr bwMode="auto">
            <a:xfrm flipV="1">
              <a:off x="8788400" y="4602163"/>
              <a:ext cx="60325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73" name="Rectangle 93"/>
            <p:cNvSpPr>
              <a:spLocks noChangeArrowheads="1"/>
            </p:cNvSpPr>
            <p:nvPr/>
          </p:nvSpPr>
          <p:spPr bwMode="auto">
            <a:xfrm>
              <a:off x="6980238" y="3779838"/>
              <a:ext cx="3286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8.7'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74" name="Rectangle 94"/>
            <p:cNvSpPr>
              <a:spLocks noChangeArrowheads="1"/>
            </p:cNvSpPr>
            <p:nvPr/>
          </p:nvSpPr>
          <p:spPr bwMode="auto">
            <a:xfrm>
              <a:off x="8283575" y="3779838"/>
              <a:ext cx="3286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8.7'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75" name="Rectangle 95"/>
            <p:cNvSpPr>
              <a:spLocks noChangeArrowheads="1"/>
            </p:cNvSpPr>
            <p:nvPr/>
          </p:nvSpPr>
          <p:spPr bwMode="auto">
            <a:xfrm>
              <a:off x="4843463" y="4611688"/>
              <a:ext cx="1234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B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76" name="Freeform 96"/>
            <p:cNvSpPr>
              <a:spLocks/>
            </p:cNvSpPr>
            <p:nvPr/>
          </p:nvSpPr>
          <p:spPr bwMode="auto">
            <a:xfrm>
              <a:off x="6107113" y="4448175"/>
              <a:ext cx="409575" cy="266700"/>
            </a:xfrm>
            <a:custGeom>
              <a:avLst/>
              <a:gdLst>
                <a:gd name="T0" fmla="*/ 40 w 40"/>
                <a:gd name="T1" fmla="*/ 4 h 26"/>
                <a:gd name="T2" fmla="*/ 35 w 40"/>
                <a:gd name="T3" fmla="*/ 1 h 26"/>
                <a:gd name="T4" fmla="*/ 28 w 40"/>
                <a:gd name="T5" fmla="*/ 0 h 26"/>
                <a:gd name="T6" fmla="*/ 22 w 40"/>
                <a:gd name="T7" fmla="*/ 0 h 26"/>
                <a:gd name="T8" fmla="*/ 16 w 40"/>
                <a:gd name="T9" fmla="*/ 2 h 26"/>
                <a:gd name="T10" fmla="*/ 11 w 40"/>
                <a:gd name="T11" fmla="*/ 5 h 26"/>
                <a:gd name="T12" fmla="*/ 6 w 40"/>
                <a:gd name="T13" fmla="*/ 9 h 26"/>
                <a:gd name="T14" fmla="*/ 3 w 40"/>
                <a:gd name="T15" fmla="*/ 14 h 26"/>
                <a:gd name="T16" fmla="*/ 1 w 40"/>
                <a:gd name="T17" fmla="*/ 20 h 26"/>
                <a:gd name="T18" fmla="*/ 0 w 40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6">
                  <a:moveTo>
                    <a:pt x="40" y="4"/>
                  </a:moveTo>
                  <a:lnTo>
                    <a:pt x="35" y="1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6" y="9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77" name="Freeform 97"/>
            <p:cNvSpPr>
              <a:spLocks/>
            </p:cNvSpPr>
            <p:nvPr/>
          </p:nvSpPr>
          <p:spPr bwMode="auto">
            <a:xfrm>
              <a:off x="6435725" y="4437063"/>
              <a:ext cx="80962" cy="50800"/>
            </a:xfrm>
            <a:custGeom>
              <a:avLst/>
              <a:gdLst>
                <a:gd name="T0" fmla="*/ 0 w 51"/>
                <a:gd name="T1" fmla="*/ 20 h 32"/>
                <a:gd name="T2" fmla="*/ 51 w 51"/>
                <a:gd name="T3" fmla="*/ 32 h 32"/>
                <a:gd name="T4" fmla="*/ 6 w 51"/>
                <a:gd name="T5" fmla="*/ 0 h 32"/>
                <a:gd name="T6" fmla="*/ 0 w 51"/>
                <a:gd name="T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2">
                  <a:moveTo>
                    <a:pt x="0" y="20"/>
                  </a:moveTo>
                  <a:lnTo>
                    <a:pt x="51" y="32"/>
                  </a:lnTo>
                  <a:lnTo>
                    <a:pt x="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78" name="Freeform 98"/>
            <p:cNvSpPr>
              <a:spLocks/>
            </p:cNvSpPr>
            <p:nvPr/>
          </p:nvSpPr>
          <p:spPr bwMode="auto">
            <a:xfrm>
              <a:off x="6435725" y="4437063"/>
              <a:ext cx="80962" cy="50800"/>
            </a:xfrm>
            <a:custGeom>
              <a:avLst/>
              <a:gdLst>
                <a:gd name="T0" fmla="*/ 8 w 8"/>
                <a:gd name="T1" fmla="*/ 5 h 5"/>
                <a:gd name="T2" fmla="*/ 1 w 8"/>
                <a:gd name="T3" fmla="*/ 0 h 5"/>
                <a:gd name="T4" fmla="*/ 0 w 8"/>
                <a:gd name="T5" fmla="*/ 3 h 5"/>
                <a:gd name="T6" fmla="*/ 8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8" y="5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79" name="Freeform 99"/>
            <p:cNvSpPr>
              <a:spLocks/>
            </p:cNvSpPr>
            <p:nvPr/>
          </p:nvSpPr>
          <p:spPr bwMode="auto">
            <a:xfrm>
              <a:off x="6096000" y="4622800"/>
              <a:ext cx="41275" cy="92075"/>
            </a:xfrm>
            <a:custGeom>
              <a:avLst/>
              <a:gdLst>
                <a:gd name="T0" fmla="*/ 0 w 26"/>
                <a:gd name="T1" fmla="*/ 0 h 58"/>
                <a:gd name="T2" fmla="*/ 7 w 26"/>
                <a:gd name="T3" fmla="*/ 58 h 58"/>
                <a:gd name="T4" fmla="*/ 26 w 26"/>
                <a:gd name="T5" fmla="*/ 6 h 58"/>
                <a:gd name="T6" fmla="*/ 0 w 2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8">
                  <a:moveTo>
                    <a:pt x="0" y="0"/>
                  </a:moveTo>
                  <a:lnTo>
                    <a:pt x="7" y="58"/>
                  </a:lnTo>
                  <a:lnTo>
                    <a:pt x="2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80" name="Freeform 100"/>
            <p:cNvSpPr>
              <a:spLocks/>
            </p:cNvSpPr>
            <p:nvPr/>
          </p:nvSpPr>
          <p:spPr bwMode="auto">
            <a:xfrm>
              <a:off x="6096000" y="4622800"/>
              <a:ext cx="41275" cy="92075"/>
            </a:xfrm>
            <a:custGeom>
              <a:avLst/>
              <a:gdLst>
                <a:gd name="T0" fmla="*/ 1 w 4"/>
                <a:gd name="T1" fmla="*/ 9 h 9"/>
                <a:gd name="T2" fmla="*/ 4 w 4"/>
                <a:gd name="T3" fmla="*/ 1 h 9"/>
                <a:gd name="T4" fmla="*/ 0 w 4"/>
                <a:gd name="T5" fmla="*/ 0 h 9"/>
                <a:gd name="T6" fmla="*/ 1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81" name="Freeform 101"/>
            <p:cNvSpPr>
              <a:spLocks/>
            </p:cNvSpPr>
            <p:nvPr/>
          </p:nvSpPr>
          <p:spPr bwMode="auto">
            <a:xfrm>
              <a:off x="8253413" y="4344988"/>
              <a:ext cx="204787" cy="369888"/>
            </a:xfrm>
            <a:custGeom>
              <a:avLst/>
              <a:gdLst>
                <a:gd name="T0" fmla="*/ 20 w 20"/>
                <a:gd name="T1" fmla="*/ 0 h 36"/>
                <a:gd name="T2" fmla="*/ 13 w 20"/>
                <a:gd name="T3" fmla="*/ 5 h 36"/>
                <a:gd name="T4" fmla="*/ 7 w 20"/>
                <a:gd name="T5" fmla="*/ 12 h 36"/>
                <a:gd name="T6" fmla="*/ 3 w 20"/>
                <a:gd name="T7" fmla="*/ 19 h 36"/>
                <a:gd name="T8" fmla="*/ 1 w 20"/>
                <a:gd name="T9" fmla="*/ 27 h 36"/>
                <a:gd name="T10" fmla="*/ 0 w 2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6">
                  <a:moveTo>
                    <a:pt x="20" y="0"/>
                  </a:moveTo>
                  <a:lnTo>
                    <a:pt x="13" y="5"/>
                  </a:lnTo>
                  <a:lnTo>
                    <a:pt x="7" y="12"/>
                  </a:lnTo>
                  <a:lnTo>
                    <a:pt x="3" y="19"/>
                  </a:lnTo>
                  <a:lnTo>
                    <a:pt x="1" y="27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82" name="Freeform 102"/>
            <p:cNvSpPr>
              <a:spLocks/>
            </p:cNvSpPr>
            <p:nvPr/>
          </p:nvSpPr>
          <p:spPr bwMode="auto">
            <a:xfrm>
              <a:off x="8377238" y="4344988"/>
              <a:ext cx="80962" cy="61913"/>
            </a:xfrm>
            <a:custGeom>
              <a:avLst/>
              <a:gdLst>
                <a:gd name="T0" fmla="*/ 19 w 51"/>
                <a:gd name="T1" fmla="*/ 39 h 39"/>
                <a:gd name="T2" fmla="*/ 51 w 51"/>
                <a:gd name="T3" fmla="*/ 0 h 39"/>
                <a:gd name="T4" fmla="*/ 0 w 51"/>
                <a:gd name="T5" fmla="*/ 19 h 39"/>
                <a:gd name="T6" fmla="*/ 19 w 51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9">
                  <a:moveTo>
                    <a:pt x="19" y="39"/>
                  </a:moveTo>
                  <a:lnTo>
                    <a:pt x="51" y="0"/>
                  </a:lnTo>
                  <a:lnTo>
                    <a:pt x="0" y="1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83" name="Freeform 103"/>
            <p:cNvSpPr>
              <a:spLocks/>
            </p:cNvSpPr>
            <p:nvPr/>
          </p:nvSpPr>
          <p:spPr bwMode="auto">
            <a:xfrm>
              <a:off x="8377238" y="4344988"/>
              <a:ext cx="80962" cy="61913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3 h 6"/>
                <a:gd name="T4" fmla="*/ 3 w 8"/>
                <a:gd name="T5" fmla="*/ 6 h 6"/>
                <a:gd name="T6" fmla="*/ 8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0" y="3"/>
                  </a:lnTo>
                  <a:lnTo>
                    <a:pt x="3" y="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84" name="Freeform 104"/>
            <p:cNvSpPr>
              <a:spLocks/>
            </p:cNvSpPr>
            <p:nvPr/>
          </p:nvSpPr>
          <p:spPr bwMode="auto">
            <a:xfrm>
              <a:off x="8243888" y="4632325"/>
              <a:ext cx="39687" cy="82550"/>
            </a:xfrm>
            <a:custGeom>
              <a:avLst/>
              <a:gdLst>
                <a:gd name="T0" fmla="*/ 0 w 25"/>
                <a:gd name="T1" fmla="*/ 0 h 52"/>
                <a:gd name="T2" fmla="*/ 6 w 25"/>
                <a:gd name="T3" fmla="*/ 52 h 52"/>
                <a:gd name="T4" fmla="*/ 25 w 25"/>
                <a:gd name="T5" fmla="*/ 0 h 52"/>
                <a:gd name="T6" fmla="*/ 0 w 25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2">
                  <a:moveTo>
                    <a:pt x="0" y="0"/>
                  </a:moveTo>
                  <a:lnTo>
                    <a:pt x="6" y="52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85" name="Freeform 105"/>
            <p:cNvSpPr>
              <a:spLocks/>
            </p:cNvSpPr>
            <p:nvPr/>
          </p:nvSpPr>
          <p:spPr bwMode="auto">
            <a:xfrm>
              <a:off x="8243888" y="4632325"/>
              <a:ext cx="39687" cy="82550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0 h 8"/>
                <a:gd name="T4" fmla="*/ 0 w 4"/>
                <a:gd name="T5" fmla="*/ 0 h 8"/>
                <a:gd name="T6" fmla="*/ 1 w 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86" name="Rectangle 106"/>
            <p:cNvSpPr>
              <a:spLocks noChangeArrowheads="1"/>
            </p:cNvSpPr>
            <p:nvPr/>
          </p:nvSpPr>
          <p:spPr bwMode="auto">
            <a:xfrm>
              <a:off x="7472363" y="2628900"/>
              <a:ext cx="1186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88" name="Rectangle 108"/>
            <p:cNvSpPr>
              <a:spLocks noChangeArrowheads="1"/>
            </p:cNvSpPr>
            <p:nvPr/>
          </p:nvSpPr>
          <p:spPr bwMode="auto">
            <a:xfrm>
              <a:off x="8027988" y="4273550"/>
              <a:ext cx="1907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A</a:t>
              </a:r>
              <a:r>
                <a:rPr kumimoji="0" lang="en-US" altLang="en-US" sz="16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n-lt"/>
                </a:rPr>
                <a:t>2</a:t>
              </a:r>
              <a:endParaRPr kumimoji="0" lang="en-US" alt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92" name="Rectangle 112"/>
            <p:cNvSpPr>
              <a:spLocks noChangeArrowheads="1"/>
            </p:cNvSpPr>
            <p:nvPr/>
          </p:nvSpPr>
          <p:spPr bwMode="auto">
            <a:xfrm>
              <a:off x="6039583" y="4211638"/>
              <a:ext cx="19075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A</a:t>
              </a:r>
              <a:r>
                <a:rPr kumimoji="0" lang="en-US" altLang="en-US" sz="1600" b="0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</a:rPr>
                <a:t>1</a:t>
              </a:r>
              <a:endParaRPr kumimoji="0" lang="en-US" alt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1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1805978"/>
              </p:ext>
            </p:extLst>
          </p:nvPr>
        </p:nvGraphicFramePr>
        <p:xfrm>
          <a:off x="1805965" y="3053250"/>
          <a:ext cx="215836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8100" imgH="571500" progId="Equation.DSMT4">
                  <p:embed/>
                </p:oleObj>
              </mc:Choice>
              <mc:Fallback>
                <p:oleObj name="Equation" r:id="rId3" imgW="1308100" imgH="5715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965" y="3053250"/>
                        <a:ext cx="215836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2"/>
          <p:cNvGrpSpPr>
            <a:grpSpLocks noChangeAspect="1"/>
          </p:cNvGrpSpPr>
          <p:nvPr/>
        </p:nvGrpSpPr>
        <p:grpSpPr bwMode="auto">
          <a:xfrm>
            <a:off x="4625977" y="2579693"/>
            <a:ext cx="4351339" cy="2554291"/>
            <a:chOff x="2914" y="1625"/>
            <a:chExt cx="2741" cy="1609"/>
          </a:xfrm>
        </p:grpSpPr>
        <p:sp>
          <p:nvSpPr>
            <p:cNvPr id="4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2914" y="1625"/>
              <a:ext cx="274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" name="Line 113"/>
            <p:cNvSpPr>
              <a:spLocks noChangeShapeType="1"/>
            </p:cNvSpPr>
            <p:nvPr/>
          </p:nvSpPr>
          <p:spPr bwMode="auto">
            <a:xfrm>
              <a:off x="3108" y="3045"/>
              <a:ext cx="2344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" name="Line 114"/>
            <p:cNvSpPr>
              <a:spLocks noChangeShapeType="1"/>
            </p:cNvSpPr>
            <p:nvPr/>
          </p:nvSpPr>
          <p:spPr bwMode="auto">
            <a:xfrm flipV="1">
              <a:off x="3108" y="1848"/>
              <a:ext cx="1609" cy="119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" name="Line 115"/>
            <p:cNvSpPr>
              <a:spLocks noChangeShapeType="1"/>
            </p:cNvSpPr>
            <p:nvPr/>
          </p:nvSpPr>
          <p:spPr bwMode="auto">
            <a:xfrm>
              <a:off x="4717" y="1848"/>
              <a:ext cx="735" cy="1197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" name="Rectangle 116"/>
            <p:cNvSpPr>
              <a:spLocks noChangeArrowheads="1"/>
            </p:cNvSpPr>
            <p:nvPr/>
          </p:nvSpPr>
          <p:spPr bwMode="auto">
            <a:xfrm>
              <a:off x="3780" y="2224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12.4'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117"/>
            <p:cNvSpPr>
              <a:spLocks noChangeArrowheads="1"/>
            </p:cNvSpPr>
            <p:nvPr/>
          </p:nvSpPr>
          <p:spPr bwMode="auto">
            <a:xfrm>
              <a:off x="3129" y="2669"/>
              <a:ext cx="31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36°40'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Freeform 118"/>
            <p:cNvSpPr>
              <a:spLocks/>
            </p:cNvSpPr>
            <p:nvPr/>
          </p:nvSpPr>
          <p:spPr bwMode="auto">
            <a:xfrm>
              <a:off x="3457" y="2785"/>
              <a:ext cx="85" cy="260"/>
            </a:xfrm>
            <a:custGeom>
              <a:avLst/>
              <a:gdLst>
                <a:gd name="T0" fmla="*/ 16 w 16"/>
                <a:gd name="T1" fmla="*/ 49 h 49"/>
                <a:gd name="T2" fmla="*/ 15 w 16"/>
                <a:gd name="T3" fmla="*/ 36 h 49"/>
                <a:gd name="T4" fmla="*/ 12 w 16"/>
                <a:gd name="T5" fmla="*/ 24 h 49"/>
                <a:gd name="T6" fmla="*/ 7 w 16"/>
                <a:gd name="T7" fmla="*/ 12 h 49"/>
                <a:gd name="T8" fmla="*/ 0 w 1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9">
                  <a:moveTo>
                    <a:pt x="16" y="49"/>
                  </a:moveTo>
                  <a:lnTo>
                    <a:pt x="15" y="36"/>
                  </a:lnTo>
                  <a:lnTo>
                    <a:pt x="12" y="24"/>
                  </a:lnTo>
                  <a:lnTo>
                    <a:pt x="7" y="1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2" name="Freeform 119"/>
            <p:cNvSpPr>
              <a:spLocks/>
            </p:cNvSpPr>
            <p:nvPr/>
          </p:nvSpPr>
          <p:spPr bwMode="auto">
            <a:xfrm>
              <a:off x="3526" y="3002"/>
              <a:ext cx="27" cy="43"/>
            </a:xfrm>
            <a:custGeom>
              <a:avLst/>
              <a:gdLst>
                <a:gd name="T0" fmla="*/ 0 w 27"/>
                <a:gd name="T1" fmla="*/ 0 h 43"/>
                <a:gd name="T2" fmla="*/ 16 w 27"/>
                <a:gd name="T3" fmla="*/ 43 h 43"/>
                <a:gd name="T4" fmla="*/ 27 w 27"/>
                <a:gd name="T5" fmla="*/ 0 h 43"/>
                <a:gd name="T6" fmla="*/ 0 w 27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6" y="43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3" name="Freeform 120"/>
            <p:cNvSpPr>
              <a:spLocks/>
            </p:cNvSpPr>
            <p:nvPr/>
          </p:nvSpPr>
          <p:spPr bwMode="auto">
            <a:xfrm>
              <a:off x="3526" y="3002"/>
              <a:ext cx="27" cy="43"/>
            </a:xfrm>
            <a:custGeom>
              <a:avLst/>
              <a:gdLst>
                <a:gd name="T0" fmla="*/ 3 w 5"/>
                <a:gd name="T1" fmla="*/ 8 h 8"/>
                <a:gd name="T2" fmla="*/ 5 w 5"/>
                <a:gd name="T3" fmla="*/ 0 h 8"/>
                <a:gd name="T4" fmla="*/ 0 w 5"/>
                <a:gd name="T5" fmla="*/ 0 h 8"/>
                <a:gd name="T6" fmla="*/ 3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4" name="Freeform 121"/>
            <p:cNvSpPr>
              <a:spLocks/>
            </p:cNvSpPr>
            <p:nvPr/>
          </p:nvSpPr>
          <p:spPr bwMode="auto">
            <a:xfrm>
              <a:off x="3457" y="2785"/>
              <a:ext cx="32" cy="48"/>
            </a:xfrm>
            <a:custGeom>
              <a:avLst/>
              <a:gdLst>
                <a:gd name="T0" fmla="*/ 32 w 32"/>
                <a:gd name="T1" fmla="*/ 32 h 48"/>
                <a:gd name="T2" fmla="*/ 0 w 32"/>
                <a:gd name="T3" fmla="*/ 0 h 48"/>
                <a:gd name="T4" fmla="*/ 16 w 32"/>
                <a:gd name="T5" fmla="*/ 48 h 48"/>
                <a:gd name="T6" fmla="*/ 32 w 32"/>
                <a:gd name="T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lnTo>
                    <a:pt x="0" y="0"/>
                  </a:lnTo>
                  <a:lnTo>
                    <a:pt x="16" y="48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5" name="Freeform 122"/>
            <p:cNvSpPr>
              <a:spLocks/>
            </p:cNvSpPr>
            <p:nvPr/>
          </p:nvSpPr>
          <p:spPr bwMode="auto">
            <a:xfrm>
              <a:off x="3457" y="2785"/>
              <a:ext cx="32" cy="48"/>
            </a:xfrm>
            <a:custGeom>
              <a:avLst/>
              <a:gdLst>
                <a:gd name="T0" fmla="*/ 0 w 6"/>
                <a:gd name="T1" fmla="*/ 0 h 9"/>
                <a:gd name="T2" fmla="*/ 3 w 6"/>
                <a:gd name="T3" fmla="*/ 9 h 9"/>
                <a:gd name="T4" fmla="*/ 6 w 6"/>
                <a:gd name="T5" fmla="*/ 6 h 9"/>
                <a:gd name="T6" fmla="*/ 0 w 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lnTo>
                    <a:pt x="3" y="9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6" name="Rectangle 123"/>
            <p:cNvSpPr>
              <a:spLocks noChangeArrowheads="1"/>
            </p:cNvSpPr>
            <p:nvPr/>
          </p:nvSpPr>
          <p:spPr bwMode="auto">
            <a:xfrm>
              <a:off x="5108" y="2256"/>
              <a:ext cx="17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8.7'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Freeform 124"/>
            <p:cNvSpPr>
              <a:spLocks/>
            </p:cNvSpPr>
            <p:nvPr/>
          </p:nvSpPr>
          <p:spPr bwMode="auto">
            <a:xfrm>
              <a:off x="4484" y="2023"/>
              <a:ext cx="381" cy="116"/>
            </a:xfrm>
            <a:custGeom>
              <a:avLst/>
              <a:gdLst>
                <a:gd name="T0" fmla="*/ 0 w 72"/>
                <a:gd name="T1" fmla="*/ 0 h 22"/>
                <a:gd name="T2" fmla="*/ 7 w 72"/>
                <a:gd name="T3" fmla="*/ 7 h 22"/>
                <a:gd name="T4" fmla="*/ 15 w 72"/>
                <a:gd name="T5" fmla="*/ 13 h 22"/>
                <a:gd name="T6" fmla="*/ 24 w 72"/>
                <a:gd name="T7" fmla="*/ 18 h 22"/>
                <a:gd name="T8" fmla="*/ 33 w 72"/>
                <a:gd name="T9" fmla="*/ 21 h 22"/>
                <a:gd name="T10" fmla="*/ 44 w 72"/>
                <a:gd name="T11" fmla="*/ 22 h 22"/>
                <a:gd name="T12" fmla="*/ 54 w 72"/>
                <a:gd name="T13" fmla="*/ 21 h 22"/>
                <a:gd name="T14" fmla="*/ 63 w 72"/>
                <a:gd name="T15" fmla="*/ 18 h 22"/>
                <a:gd name="T16" fmla="*/ 72 w 72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2">
                  <a:moveTo>
                    <a:pt x="0" y="0"/>
                  </a:moveTo>
                  <a:lnTo>
                    <a:pt x="7" y="7"/>
                  </a:lnTo>
                  <a:lnTo>
                    <a:pt x="15" y="13"/>
                  </a:lnTo>
                  <a:lnTo>
                    <a:pt x="24" y="18"/>
                  </a:lnTo>
                  <a:lnTo>
                    <a:pt x="33" y="21"/>
                  </a:lnTo>
                  <a:lnTo>
                    <a:pt x="44" y="22"/>
                  </a:lnTo>
                  <a:lnTo>
                    <a:pt x="54" y="21"/>
                  </a:lnTo>
                  <a:lnTo>
                    <a:pt x="63" y="18"/>
                  </a:lnTo>
                  <a:lnTo>
                    <a:pt x="72" y="13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4484" y="2023"/>
              <a:ext cx="37" cy="37"/>
            </a:xfrm>
            <a:custGeom>
              <a:avLst/>
              <a:gdLst>
                <a:gd name="T0" fmla="*/ 37 w 37"/>
                <a:gd name="T1" fmla="*/ 26 h 37"/>
                <a:gd name="T2" fmla="*/ 0 w 37"/>
                <a:gd name="T3" fmla="*/ 0 h 37"/>
                <a:gd name="T4" fmla="*/ 21 w 37"/>
                <a:gd name="T5" fmla="*/ 37 h 37"/>
                <a:gd name="T6" fmla="*/ 37 w 37"/>
                <a:gd name="T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26"/>
                  </a:moveTo>
                  <a:lnTo>
                    <a:pt x="0" y="0"/>
                  </a:lnTo>
                  <a:lnTo>
                    <a:pt x="21" y="37"/>
                  </a:lnTo>
                  <a:lnTo>
                    <a:pt x="37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9" name="Freeform 126"/>
            <p:cNvSpPr>
              <a:spLocks/>
            </p:cNvSpPr>
            <p:nvPr/>
          </p:nvSpPr>
          <p:spPr bwMode="auto">
            <a:xfrm>
              <a:off x="4484" y="2023"/>
              <a:ext cx="37" cy="37"/>
            </a:xfrm>
            <a:custGeom>
              <a:avLst/>
              <a:gdLst>
                <a:gd name="T0" fmla="*/ 0 w 7"/>
                <a:gd name="T1" fmla="*/ 0 h 7"/>
                <a:gd name="T2" fmla="*/ 4 w 7"/>
                <a:gd name="T3" fmla="*/ 7 h 7"/>
                <a:gd name="T4" fmla="*/ 7 w 7"/>
                <a:gd name="T5" fmla="*/ 5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4" y="7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0" name="Freeform 127"/>
            <p:cNvSpPr>
              <a:spLocks/>
            </p:cNvSpPr>
            <p:nvPr/>
          </p:nvSpPr>
          <p:spPr bwMode="auto">
            <a:xfrm>
              <a:off x="4823" y="2092"/>
              <a:ext cx="42" cy="31"/>
            </a:xfrm>
            <a:custGeom>
              <a:avLst/>
              <a:gdLst>
                <a:gd name="T0" fmla="*/ 10 w 42"/>
                <a:gd name="T1" fmla="*/ 31 h 31"/>
                <a:gd name="T2" fmla="*/ 42 w 42"/>
                <a:gd name="T3" fmla="*/ 0 h 31"/>
                <a:gd name="T4" fmla="*/ 0 w 42"/>
                <a:gd name="T5" fmla="*/ 10 h 31"/>
                <a:gd name="T6" fmla="*/ 10 w 42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1">
                  <a:moveTo>
                    <a:pt x="10" y="31"/>
                  </a:moveTo>
                  <a:lnTo>
                    <a:pt x="42" y="0"/>
                  </a:lnTo>
                  <a:lnTo>
                    <a:pt x="0" y="1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1" name="Freeform 128"/>
            <p:cNvSpPr>
              <a:spLocks/>
            </p:cNvSpPr>
            <p:nvPr/>
          </p:nvSpPr>
          <p:spPr bwMode="auto">
            <a:xfrm>
              <a:off x="4823" y="2092"/>
              <a:ext cx="42" cy="31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2 h 6"/>
                <a:gd name="T4" fmla="*/ 2 w 8"/>
                <a:gd name="T5" fmla="*/ 6 h 6"/>
                <a:gd name="T6" fmla="*/ 8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2" name="Rectangle 129"/>
            <p:cNvSpPr>
              <a:spLocks noChangeArrowheads="1"/>
            </p:cNvSpPr>
            <p:nvPr/>
          </p:nvSpPr>
          <p:spPr bwMode="auto">
            <a:xfrm>
              <a:off x="2986" y="2981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130"/>
            <p:cNvSpPr>
              <a:spLocks/>
            </p:cNvSpPr>
            <p:nvPr/>
          </p:nvSpPr>
          <p:spPr bwMode="auto">
            <a:xfrm>
              <a:off x="5172" y="2806"/>
              <a:ext cx="137" cy="239"/>
            </a:xfrm>
            <a:custGeom>
              <a:avLst/>
              <a:gdLst>
                <a:gd name="T0" fmla="*/ 26 w 26"/>
                <a:gd name="T1" fmla="*/ 0 h 45"/>
                <a:gd name="T2" fmla="*/ 17 w 26"/>
                <a:gd name="T3" fmla="*/ 7 h 45"/>
                <a:gd name="T4" fmla="*/ 10 w 26"/>
                <a:gd name="T5" fmla="*/ 15 h 45"/>
                <a:gd name="T6" fmla="*/ 5 w 26"/>
                <a:gd name="T7" fmla="*/ 24 h 45"/>
                <a:gd name="T8" fmla="*/ 2 w 26"/>
                <a:gd name="T9" fmla="*/ 35 h 45"/>
                <a:gd name="T10" fmla="*/ 0 w 2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26" y="0"/>
                  </a:moveTo>
                  <a:lnTo>
                    <a:pt x="17" y="7"/>
                  </a:lnTo>
                  <a:lnTo>
                    <a:pt x="10" y="15"/>
                  </a:lnTo>
                  <a:lnTo>
                    <a:pt x="5" y="24"/>
                  </a:lnTo>
                  <a:lnTo>
                    <a:pt x="2" y="35"/>
                  </a:lnTo>
                  <a:lnTo>
                    <a:pt x="0" y="45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4" name="Freeform 131"/>
            <p:cNvSpPr>
              <a:spLocks/>
            </p:cNvSpPr>
            <p:nvPr/>
          </p:nvSpPr>
          <p:spPr bwMode="auto">
            <a:xfrm>
              <a:off x="5256" y="2806"/>
              <a:ext cx="53" cy="48"/>
            </a:xfrm>
            <a:custGeom>
              <a:avLst/>
              <a:gdLst>
                <a:gd name="T0" fmla="*/ 16 w 53"/>
                <a:gd name="T1" fmla="*/ 48 h 48"/>
                <a:gd name="T2" fmla="*/ 53 w 53"/>
                <a:gd name="T3" fmla="*/ 0 h 48"/>
                <a:gd name="T4" fmla="*/ 0 w 53"/>
                <a:gd name="T5" fmla="*/ 27 h 48"/>
                <a:gd name="T6" fmla="*/ 16 w 53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8">
                  <a:moveTo>
                    <a:pt x="16" y="48"/>
                  </a:moveTo>
                  <a:lnTo>
                    <a:pt x="53" y="0"/>
                  </a:lnTo>
                  <a:lnTo>
                    <a:pt x="0" y="27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5256" y="2806"/>
              <a:ext cx="53" cy="48"/>
            </a:xfrm>
            <a:custGeom>
              <a:avLst/>
              <a:gdLst>
                <a:gd name="T0" fmla="*/ 10 w 10"/>
                <a:gd name="T1" fmla="*/ 0 h 9"/>
                <a:gd name="T2" fmla="*/ 0 w 10"/>
                <a:gd name="T3" fmla="*/ 5 h 9"/>
                <a:gd name="T4" fmla="*/ 3 w 10"/>
                <a:gd name="T5" fmla="*/ 9 h 9"/>
                <a:gd name="T6" fmla="*/ 10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0" y="5"/>
                  </a:lnTo>
                  <a:lnTo>
                    <a:pt x="3" y="9"/>
                  </a:lnTo>
                  <a:lnTo>
                    <a:pt x="10" y="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" name="Freeform 133"/>
            <p:cNvSpPr>
              <a:spLocks/>
            </p:cNvSpPr>
            <p:nvPr/>
          </p:nvSpPr>
          <p:spPr bwMode="auto">
            <a:xfrm>
              <a:off x="5166" y="2992"/>
              <a:ext cx="27" cy="53"/>
            </a:xfrm>
            <a:custGeom>
              <a:avLst/>
              <a:gdLst>
                <a:gd name="T0" fmla="*/ 0 w 27"/>
                <a:gd name="T1" fmla="*/ 0 h 53"/>
                <a:gd name="T2" fmla="*/ 6 w 27"/>
                <a:gd name="T3" fmla="*/ 53 h 53"/>
                <a:gd name="T4" fmla="*/ 27 w 27"/>
                <a:gd name="T5" fmla="*/ 5 h 53"/>
                <a:gd name="T6" fmla="*/ 0 w 27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53">
                  <a:moveTo>
                    <a:pt x="0" y="0"/>
                  </a:moveTo>
                  <a:lnTo>
                    <a:pt x="6" y="53"/>
                  </a:lnTo>
                  <a:lnTo>
                    <a:pt x="2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7" name="Freeform 134"/>
            <p:cNvSpPr>
              <a:spLocks/>
            </p:cNvSpPr>
            <p:nvPr/>
          </p:nvSpPr>
          <p:spPr bwMode="auto">
            <a:xfrm>
              <a:off x="5166" y="2992"/>
              <a:ext cx="27" cy="53"/>
            </a:xfrm>
            <a:custGeom>
              <a:avLst/>
              <a:gdLst>
                <a:gd name="T0" fmla="*/ 1 w 5"/>
                <a:gd name="T1" fmla="*/ 10 h 10"/>
                <a:gd name="T2" fmla="*/ 5 w 5"/>
                <a:gd name="T3" fmla="*/ 1 h 10"/>
                <a:gd name="T4" fmla="*/ 0 w 5"/>
                <a:gd name="T5" fmla="*/ 0 h 10"/>
                <a:gd name="T6" fmla="*/ 1 w 5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1" y="1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1" y="10"/>
                  </a:lnTo>
                </a:path>
              </a:pathLst>
            </a:custGeom>
            <a:noFill/>
            <a:ln w="79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9" name="Rectangle 136"/>
            <p:cNvSpPr>
              <a:spLocks noChangeArrowheads="1"/>
            </p:cNvSpPr>
            <p:nvPr/>
          </p:nvSpPr>
          <p:spPr bwMode="auto">
            <a:xfrm>
              <a:off x="4669" y="2145"/>
              <a:ext cx="1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kumimoji="0" lang="en-US" altLang="en-US" sz="1400" b="0" i="0" u="none" strike="noStrike" cap="none" normalizeH="0" baseline="-2500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92" name="Rectangle 139"/>
            <p:cNvSpPr>
              <a:spLocks noChangeArrowheads="1"/>
            </p:cNvSpPr>
            <p:nvPr/>
          </p:nvSpPr>
          <p:spPr bwMode="auto">
            <a:xfrm>
              <a:off x="5029" y="2764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93" name="Rectangle 140"/>
            <p:cNvSpPr>
              <a:spLocks noChangeArrowheads="1"/>
            </p:cNvSpPr>
            <p:nvPr/>
          </p:nvSpPr>
          <p:spPr bwMode="auto">
            <a:xfrm>
              <a:off x="5119" y="282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2" name="Rectangle 141"/>
            <p:cNvSpPr>
              <a:spLocks noChangeArrowheads="1"/>
            </p:cNvSpPr>
            <p:nvPr/>
          </p:nvSpPr>
          <p:spPr bwMode="auto">
            <a:xfrm>
              <a:off x="4674" y="1703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3" name="Rectangle 142"/>
            <p:cNvSpPr>
              <a:spLocks noChangeArrowheads="1"/>
            </p:cNvSpPr>
            <p:nvPr/>
          </p:nvSpPr>
          <p:spPr bwMode="auto">
            <a:xfrm>
              <a:off x="5500" y="2997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04" name="Rectangle 143"/>
            <p:cNvSpPr>
              <a:spLocks noChangeArrowheads="1"/>
            </p:cNvSpPr>
            <p:nvPr/>
          </p:nvSpPr>
          <p:spPr bwMode="auto">
            <a:xfrm>
              <a:off x="4209" y="3098"/>
              <a:ext cx="2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14.5'</a:t>
              </a:r>
            </a:p>
          </p:txBody>
        </p:sp>
      </p:grpSp>
      <p:sp>
        <p:nvSpPr>
          <p:cNvPr id="8206" name="Content Placeholder 82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For A</a:t>
            </a:r>
            <a:r>
              <a:rPr lang="en-US" baseline="-25000" dirty="0"/>
              <a:t>1</a:t>
            </a:r>
            <a:r>
              <a:rPr lang="en-US" dirty="0"/>
              <a:t> = 58°20’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180°00’-(36°40’+58°20’)</a:t>
            </a:r>
          </a:p>
          <a:p>
            <a:pPr lvl="2"/>
            <a:r>
              <a:rPr lang="en-US" dirty="0"/>
              <a:t>     = 85°00’</a:t>
            </a:r>
          </a:p>
        </p:txBody>
      </p:sp>
      <p:sp>
        <p:nvSpPr>
          <p:cNvPr id="8207" name="Text Placeholder 820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4741802" y="2706771"/>
            <a:ext cx="2823017" cy="2444351"/>
            <a:chOff x="4706633" y="2718494"/>
            <a:chExt cx="2823017" cy="2444351"/>
          </a:xfrm>
        </p:grpSpPr>
        <p:sp>
          <p:nvSpPr>
            <p:cNvPr id="81" name="Line 41"/>
            <p:cNvSpPr>
              <a:spLocks noChangeShapeType="1"/>
            </p:cNvSpPr>
            <p:nvPr/>
          </p:nvSpPr>
          <p:spPr bwMode="auto">
            <a:xfrm>
              <a:off x="4900959" y="4837849"/>
              <a:ext cx="13837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 flipV="1">
              <a:off x="4900959" y="2940238"/>
              <a:ext cx="2566665" cy="18976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 flipH="1">
              <a:off x="6276890" y="2940238"/>
              <a:ext cx="1190734" cy="189761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4" name="Rectangle 44"/>
            <p:cNvSpPr>
              <a:spLocks noChangeArrowheads="1"/>
            </p:cNvSpPr>
            <p:nvPr/>
          </p:nvSpPr>
          <p:spPr bwMode="auto">
            <a:xfrm>
              <a:off x="5973011" y="3538866"/>
              <a:ext cx="381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12.4'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45"/>
            <p:cNvSpPr>
              <a:spLocks noChangeArrowheads="1"/>
            </p:cNvSpPr>
            <p:nvPr/>
          </p:nvSpPr>
          <p:spPr bwMode="auto">
            <a:xfrm>
              <a:off x="4934868" y="4239221"/>
              <a:ext cx="5033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36°40'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Freeform 46"/>
            <p:cNvSpPr>
              <a:spLocks/>
            </p:cNvSpPr>
            <p:nvPr/>
          </p:nvSpPr>
          <p:spPr bwMode="auto">
            <a:xfrm>
              <a:off x="5457852" y="4433547"/>
              <a:ext cx="135637" cy="404302"/>
            </a:xfrm>
            <a:custGeom>
              <a:avLst/>
              <a:gdLst>
                <a:gd name="T0" fmla="*/ 16 w 16"/>
                <a:gd name="T1" fmla="*/ 48 h 48"/>
                <a:gd name="T2" fmla="*/ 15 w 16"/>
                <a:gd name="T3" fmla="*/ 35 h 48"/>
                <a:gd name="T4" fmla="*/ 12 w 16"/>
                <a:gd name="T5" fmla="*/ 23 h 48"/>
                <a:gd name="T6" fmla="*/ 7 w 16"/>
                <a:gd name="T7" fmla="*/ 11 h 48"/>
                <a:gd name="T8" fmla="*/ 0 w 1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6" y="48"/>
                  </a:moveTo>
                  <a:lnTo>
                    <a:pt x="15" y="35"/>
                  </a:lnTo>
                  <a:lnTo>
                    <a:pt x="12" y="23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5567405" y="4771334"/>
              <a:ext cx="43039" cy="66514"/>
            </a:xfrm>
            <a:custGeom>
              <a:avLst/>
              <a:gdLst>
                <a:gd name="T0" fmla="*/ 0 w 33"/>
                <a:gd name="T1" fmla="*/ 0 h 51"/>
                <a:gd name="T2" fmla="*/ 20 w 33"/>
                <a:gd name="T3" fmla="*/ 51 h 51"/>
                <a:gd name="T4" fmla="*/ 33 w 33"/>
                <a:gd name="T5" fmla="*/ 0 h 51"/>
                <a:gd name="T6" fmla="*/ 0 w 33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51">
                  <a:moveTo>
                    <a:pt x="0" y="0"/>
                  </a:moveTo>
                  <a:lnTo>
                    <a:pt x="20" y="51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8" name="Freeform 48"/>
            <p:cNvSpPr>
              <a:spLocks/>
            </p:cNvSpPr>
            <p:nvPr/>
          </p:nvSpPr>
          <p:spPr bwMode="auto">
            <a:xfrm>
              <a:off x="5567405" y="4771334"/>
              <a:ext cx="43039" cy="66514"/>
            </a:xfrm>
            <a:custGeom>
              <a:avLst/>
              <a:gdLst>
                <a:gd name="T0" fmla="*/ 3 w 5"/>
                <a:gd name="T1" fmla="*/ 8 h 8"/>
                <a:gd name="T2" fmla="*/ 5 w 5"/>
                <a:gd name="T3" fmla="*/ 0 h 8"/>
                <a:gd name="T4" fmla="*/ 0 w 5"/>
                <a:gd name="T5" fmla="*/ 0 h 8"/>
                <a:gd name="T6" fmla="*/ 3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89" name="Freeform 49"/>
            <p:cNvSpPr>
              <a:spLocks/>
            </p:cNvSpPr>
            <p:nvPr/>
          </p:nvSpPr>
          <p:spPr bwMode="auto">
            <a:xfrm>
              <a:off x="5457852" y="4433547"/>
              <a:ext cx="50864" cy="66514"/>
            </a:xfrm>
            <a:custGeom>
              <a:avLst/>
              <a:gdLst>
                <a:gd name="T0" fmla="*/ 39 w 39"/>
                <a:gd name="T1" fmla="*/ 39 h 51"/>
                <a:gd name="T2" fmla="*/ 0 w 39"/>
                <a:gd name="T3" fmla="*/ 0 h 51"/>
                <a:gd name="T4" fmla="*/ 19 w 39"/>
                <a:gd name="T5" fmla="*/ 51 h 51"/>
                <a:gd name="T6" fmla="*/ 39 w 39"/>
                <a:gd name="T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1">
                  <a:moveTo>
                    <a:pt x="39" y="39"/>
                  </a:moveTo>
                  <a:lnTo>
                    <a:pt x="0" y="0"/>
                  </a:lnTo>
                  <a:lnTo>
                    <a:pt x="19" y="51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>
              <a:off x="5457852" y="4433547"/>
              <a:ext cx="50864" cy="66514"/>
            </a:xfrm>
            <a:custGeom>
              <a:avLst/>
              <a:gdLst>
                <a:gd name="T0" fmla="*/ 0 w 6"/>
                <a:gd name="T1" fmla="*/ 0 h 8"/>
                <a:gd name="T2" fmla="*/ 3 w 6"/>
                <a:gd name="T3" fmla="*/ 8 h 8"/>
                <a:gd name="T4" fmla="*/ 6 w 6"/>
                <a:gd name="T5" fmla="*/ 6 h 8"/>
                <a:gd name="T6" fmla="*/ 0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3" y="8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1" name="Rectangle 51"/>
            <p:cNvSpPr>
              <a:spLocks noChangeArrowheads="1"/>
            </p:cNvSpPr>
            <p:nvPr/>
          </p:nvSpPr>
          <p:spPr bwMode="auto">
            <a:xfrm>
              <a:off x="6893776" y="3892304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8.7'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Freeform 52"/>
            <p:cNvSpPr>
              <a:spLocks/>
            </p:cNvSpPr>
            <p:nvPr/>
          </p:nvSpPr>
          <p:spPr bwMode="auto">
            <a:xfrm>
              <a:off x="6859867" y="3386274"/>
              <a:ext cx="202151" cy="194326"/>
            </a:xfrm>
            <a:custGeom>
              <a:avLst/>
              <a:gdLst>
                <a:gd name="T0" fmla="*/ 0 w 24"/>
                <a:gd name="T1" fmla="*/ 0 h 23"/>
                <a:gd name="T2" fmla="*/ 5 w 24"/>
                <a:gd name="T3" fmla="*/ 7 h 23"/>
                <a:gd name="T4" fmla="*/ 11 w 24"/>
                <a:gd name="T5" fmla="*/ 13 h 23"/>
                <a:gd name="T6" fmla="*/ 17 w 24"/>
                <a:gd name="T7" fmla="*/ 18 h 23"/>
                <a:gd name="T8" fmla="*/ 24 w 2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lnTo>
                    <a:pt x="5" y="7"/>
                  </a:lnTo>
                  <a:lnTo>
                    <a:pt x="11" y="13"/>
                  </a:lnTo>
                  <a:lnTo>
                    <a:pt x="17" y="18"/>
                  </a:lnTo>
                  <a:lnTo>
                    <a:pt x="24" y="23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3" name="Freeform 53"/>
            <p:cNvSpPr>
              <a:spLocks/>
            </p:cNvSpPr>
            <p:nvPr/>
          </p:nvSpPr>
          <p:spPr bwMode="auto">
            <a:xfrm>
              <a:off x="6859867" y="3386274"/>
              <a:ext cx="58689" cy="67818"/>
            </a:xfrm>
            <a:custGeom>
              <a:avLst/>
              <a:gdLst>
                <a:gd name="T0" fmla="*/ 45 w 45"/>
                <a:gd name="T1" fmla="*/ 39 h 52"/>
                <a:gd name="T2" fmla="*/ 0 w 45"/>
                <a:gd name="T3" fmla="*/ 0 h 52"/>
                <a:gd name="T4" fmla="*/ 26 w 45"/>
                <a:gd name="T5" fmla="*/ 52 h 52"/>
                <a:gd name="T6" fmla="*/ 45 w 45"/>
                <a:gd name="T7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2">
                  <a:moveTo>
                    <a:pt x="45" y="39"/>
                  </a:moveTo>
                  <a:lnTo>
                    <a:pt x="0" y="0"/>
                  </a:lnTo>
                  <a:lnTo>
                    <a:pt x="26" y="52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4" name="Freeform 54"/>
            <p:cNvSpPr>
              <a:spLocks/>
            </p:cNvSpPr>
            <p:nvPr/>
          </p:nvSpPr>
          <p:spPr bwMode="auto">
            <a:xfrm>
              <a:off x="6859867" y="3386274"/>
              <a:ext cx="58689" cy="67818"/>
            </a:xfrm>
            <a:custGeom>
              <a:avLst/>
              <a:gdLst>
                <a:gd name="T0" fmla="*/ 0 w 7"/>
                <a:gd name="T1" fmla="*/ 0 h 8"/>
                <a:gd name="T2" fmla="*/ 4 w 7"/>
                <a:gd name="T3" fmla="*/ 8 h 8"/>
                <a:gd name="T4" fmla="*/ 7 w 7"/>
                <a:gd name="T5" fmla="*/ 6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4" y="8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5" name="Freeform 55"/>
            <p:cNvSpPr>
              <a:spLocks/>
            </p:cNvSpPr>
            <p:nvPr/>
          </p:nvSpPr>
          <p:spPr bwMode="auto">
            <a:xfrm>
              <a:off x="6994199" y="3521911"/>
              <a:ext cx="67818" cy="58689"/>
            </a:xfrm>
            <a:custGeom>
              <a:avLst/>
              <a:gdLst>
                <a:gd name="T0" fmla="*/ 0 w 52"/>
                <a:gd name="T1" fmla="*/ 26 h 45"/>
                <a:gd name="T2" fmla="*/ 52 w 52"/>
                <a:gd name="T3" fmla="*/ 45 h 45"/>
                <a:gd name="T4" fmla="*/ 20 w 52"/>
                <a:gd name="T5" fmla="*/ 0 h 45"/>
                <a:gd name="T6" fmla="*/ 0 w 52"/>
                <a:gd name="T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5">
                  <a:moveTo>
                    <a:pt x="0" y="26"/>
                  </a:moveTo>
                  <a:lnTo>
                    <a:pt x="52" y="45"/>
                  </a:lnTo>
                  <a:lnTo>
                    <a:pt x="2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6" name="Freeform 56"/>
            <p:cNvSpPr>
              <a:spLocks/>
            </p:cNvSpPr>
            <p:nvPr/>
          </p:nvSpPr>
          <p:spPr bwMode="auto">
            <a:xfrm>
              <a:off x="6994199" y="3521911"/>
              <a:ext cx="67818" cy="58689"/>
            </a:xfrm>
            <a:custGeom>
              <a:avLst/>
              <a:gdLst>
                <a:gd name="T0" fmla="*/ 8 w 8"/>
                <a:gd name="T1" fmla="*/ 7 h 7"/>
                <a:gd name="T2" fmla="*/ 3 w 8"/>
                <a:gd name="T3" fmla="*/ 0 h 7"/>
                <a:gd name="T4" fmla="*/ 0 w 8"/>
                <a:gd name="T5" fmla="*/ 4 h 7"/>
                <a:gd name="T6" fmla="*/ 8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8" y="7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7" name="Rectangle 57"/>
            <p:cNvSpPr>
              <a:spLocks noChangeArrowheads="1"/>
            </p:cNvSpPr>
            <p:nvPr/>
          </p:nvSpPr>
          <p:spPr bwMode="auto">
            <a:xfrm>
              <a:off x="4706633" y="4736121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Freeform 58"/>
            <p:cNvSpPr>
              <a:spLocks/>
            </p:cNvSpPr>
            <p:nvPr/>
          </p:nvSpPr>
          <p:spPr bwMode="auto">
            <a:xfrm>
              <a:off x="5997791" y="4567879"/>
              <a:ext cx="422561" cy="269969"/>
            </a:xfrm>
            <a:custGeom>
              <a:avLst/>
              <a:gdLst>
                <a:gd name="T0" fmla="*/ 50 w 50"/>
                <a:gd name="T1" fmla="*/ 5 h 32"/>
                <a:gd name="T2" fmla="*/ 43 w 50"/>
                <a:gd name="T3" fmla="*/ 1 h 32"/>
                <a:gd name="T4" fmla="*/ 36 w 50"/>
                <a:gd name="T5" fmla="*/ 0 h 32"/>
                <a:gd name="T6" fmla="*/ 28 w 50"/>
                <a:gd name="T7" fmla="*/ 0 h 32"/>
                <a:gd name="T8" fmla="*/ 21 w 50"/>
                <a:gd name="T9" fmla="*/ 2 h 32"/>
                <a:gd name="T10" fmla="*/ 14 w 50"/>
                <a:gd name="T11" fmla="*/ 6 h 32"/>
                <a:gd name="T12" fmla="*/ 8 w 50"/>
                <a:gd name="T13" fmla="*/ 11 h 32"/>
                <a:gd name="T14" fmla="*/ 4 w 50"/>
                <a:gd name="T15" fmla="*/ 18 h 32"/>
                <a:gd name="T16" fmla="*/ 1 w 50"/>
                <a:gd name="T17" fmla="*/ 25 h 32"/>
                <a:gd name="T18" fmla="*/ 0 w 5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2">
                  <a:moveTo>
                    <a:pt x="50" y="5"/>
                  </a:moveTo>
                  <a:lnTo>
                    <a:pt x="43" y="1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8"/>
                  </a:lnTo>
                  <a:lnTo>
                    <a:pt x="1" y="25"/>
                  </a:lnTo>
                  <a:lnTo>
                    <a:pt x="0" y="32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6335579" y="4560054"/>
              <a:ext cx="84773" cy="50864"/>
            </a:xfrm>
            <a:custGeom>
              <a:avLst/>
              <a:gdLst>
                <a:gd name="T0" fmla="*/ 0 w 65"/>
                <a:gd name="T1" fmla="*/ 26 h 39"/>
                <a:gd name="T2" fmla="*/ 65 w 65"/>
                <a:gd name="T3" fmla="*/ 39 h 39"/>
                <a:gd name="T4" fmla="*/ 13 w 65"/>
                <a:gd name="T5" fmla="*/ 0 h 39"/>
                <a:gd name="T6" fmla="*/ 0 w 65"/>
                <a:gd name="T7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9">
                  <a:moveTo>
                    <a:pt x="0" y="26"/>
                  </a:moveTo>
                  <a:lnTo>
                    <a:pt x="65" y="39"/>
                  </a:lnTo>
                  <a:lnTo>
                    <a:pt x="1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0" name="Freeform 60"/>
            <p:cNvSpPr>
              <a:spLocks/>
            </p:cNvSpPr>
            <p:nvPr/>
          </p:nvSpPr>
          <p:spPr bwMode="auto">
            <a:xfrm>
              <a:off x="6335579" y="4560054"/>
              <a:ext cx="84773" cy="50864"/>
            </a:xfrm>
            <a:custGeom>
              <a:avLst/>
              <a:gdLst>
                <a:gd name="T0" fmla="*/ 10 w 10"/>
                <a:gd name="T1" fmla="*/ 6 h 6"/>
                <a:gd name="T2" fmla="*/ 2 w 10"/>
                <a:gd name="T3" fmla="*/ 0 h 6"/>
                <a:gd name="T4" fmla="*/ 0 w 10"/>
                <a:gd name="T5" fmla="*/ 4 h 6"/>
                <a:gd name="T6" fmla="*/ 10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0" y="6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5997791" y="4754380"/>
              <a:ext cx="33909" cy="83469"/>
            </a:xfrm>
            <a:custGeom>
              <a:avLst/>
              <a:gdLst>
                <a:gd name="T0" fmla="*/ 0 w 26"/>
                <a:gd name="T1" fmla="*/ 0 h 64"/>
                <a:gd name="T2" fmla="*/ 0 w 26"/>
                <a:gd name="T3" fmla="*/ 64 h 64"/>
                <a:gd name="T4" fmla="*/ 26 w 26"/>
                <a:gd name="T5" fmla="*/ 6 h 64"/>
                <a:gd name="T6" fmla="*/ 0 w 26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64">
                  <a:moveTo>
                    <a:pt x="0" y="0"/>
                  </a:moveTo>
                  <a:lnTo>
                    <a:pt x="0" y="64"/>
                  </a:lnTo>
                  <a:lnTo>
                    <a:pt x="2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2" name="Freeform 62"/>
            <p:cNvSpPr>
              <a:spLocks/>
            </p:cNvSpPr>
            <p:nvPr/>
          </p:nvSpPr>
          <p:spPr bwMode="auto">
            <a:xfrm>
              <a:off x="5997791" y="4754380"/>
              <a:ext cx="33909" cy="83469"/>
            </a:xfrm>
            <a:custGeom>
              <a:avLst/>
              <a:gdLst>
                <a:gd name="T0" fmla="*/ 0 w 4"/>
                <a:gd name="T1" fmla="*/ 10 h 10"/>
                <a:gd name="T2" fmla="*/ 4 w 4"/>
                <a:gd name="T3" fmla="*/ 1 h 10"/>
                <a:gd name="T4" fmla="*/ 0 w 4"/>
                <a:gd name="T5" fmla="*/ 0 h 10"/>
                <a:gd name="T6" fmla="*/ 0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3" name="Rectangle 64"/>
            <p:cNvSpPr>
              <a:spLocks noChangeArrowheads="1"/>
            </p:cNvSpPr>
            <p:nvPr/>
          </p:nvSpPr>
          <p:spPr bwMode="auto">
            <a:xfrm>
              <a:off x="6741185" y="3488002"/>
              <a:ext cx="19717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C</a:t>
              </a:r>
              <a:r>
                <a:rPr kumimoji="0" lang="en-US" altLang="en-US" sz="1400" b="0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68"/>
            <p:cNvSpPr>
              <a:spLocks noChangeArrowheads="1"/>
            </p:cNvSpPr>
            <p:nvPr/>
          </p:nvSpPr>
          <p:spPr bwMode="auto">
            <a:xfrm>
              <a:off x="5980836" y="4331819"/>
              <a:ext cx="187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A</a:t>
              </a:r>
              <a:r>
                <a:rPr kumimoji="0" lang="en-US" altLang="en-US" sz="1400" b="0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69"/>
            <p:cNvSpPr>
              <a:spLocks noChangeArrowheads="1"/>
            </p:cNvSpPr>
            <p:nvPr/>
          </p:nvSpPr>
          <p:spPr bwMode="auto">
            <a:xfrm>
              <a:off x="7399806" y="2718494"/>
              <a:ext cx="12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70"/>
            <p:cNvSpPr>
              <a:spLocks noChangeArrowheads="1"/>
            </p:cNvSpPr>
            <p:nvPr/>
          </p:nvSpPr>
          <p:spPr bwMode="auto">
            <a:xfrm>
              <a:off x="6327753" y="4854803"/>
              <a:ext cx="1202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71"/>
            <p:cNvSpPr>
              <a:spLocks noChangeArrowheads="1"/>
            </p:cNvSpPr>
            <p:nvPr/>
          </p:nvSpPr>
          <p:spPr bwMode="auto">
            <a:xfrm>
              <a:off x="5482632" y="4947401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5.4'</a:t>
              </a:r>
            </a:p>
          </p:txBody>
        </p:sp>
      </p:grpSp>
      <p:sp>
        <p:nvSpPr>
          <p:cNvPr id="9231" name="Content Placeholder 92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Example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For A</a:t>
            </a:r>
            <a:r>
              <a:rPr lang="en-US" baseline="-25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 = 121°40’</a:t>
            </a:r>
          </a:p>
          <a:p>
            <a:pPr lvl="2"/>
            <a:endParaRPr lang="en-US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C</a:t>
            </a:r>
            <a:r>
              <a:rPr lang="en-US" baseline="-25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 = 180°00’-(36°40’+121°40’)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     = 21°20’</a:t>
            </a:r>
          </a:p>
          <a:p>
            <a:endParaRPr lang="en-US" dirty="0"/>
          </a:p>
        </p:txBody>
      </p:sp>
      <p:sp>
        <p:nvSpPr>
          <p:cNvPr id="9232" name="Text Placeholder 92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  <p:graphicFrame>
        <p:nvGraphicFramePr>
          <p:cNvPr id="110" name="Object 13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2927057"/>
              </p:ext>
            </p:extLst>
          </p:nvPr>
        </p:nvGraphicFramePr>
        <p:xfrm>
          <a:off x="1795829" y="3049465"/>
          <a:ext cx="2178375" cy="94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227" imgH="571252" progId="Equation.DSMT4">
                  <p:embed/>
                </p:oleObj>
              </mc:Choice>
              <mc:Fallback>
                <p:oleObj name="Equation" r:id="rId3" imgW="1320227" imgH="571252" progId="Equation.DSMT4">
                  <p:embed/>
                  <p:pic>
                    <p:nvPicPr>
                      <p:cNvPr id="1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829" y="3049465"/>
                        <a:ext cx="2178375" cy="942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62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A reference system (datum) for expressing horizontal positions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2. Characteristics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014549" y="1453661"/>
            <a:ext cx="2965328" cy="3259016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Two reference axes</a:t>
            </a:r>
          </a:p>
          <a:p>
            <a:r>
              <a:rPr lang="en-US" dirty="0"/>
              <a:t>Perpendicular</a:t>
            </a:r>
          </a:p>
          <a:p>
            <a:r>
              <a:rPr lang="en-US" dirty="0"/>
              <a:t>Uniform scaling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9368" y="2919046"/>
            <a:ext cx="3320509" cy="2754523"/>
            <a:chOff x="2752045" y="3235569"/>
            <a:chExt cx="3320509" cy="2754523"/>
          </a:xfrm>
        </p:grpSpPr>
        <p:sp>
          <p:nvSpPr>
            <p:cNvPr id="33" name="Line 2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753632" y="3235569"/>
              <a:ext cx="0" cy="27545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752045" y="5990092"/>
              <a:ext cx="33205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85092" y="5833092"/>
              <a:ext cx="117008" cy="117008"/>
              <a:chOff x="3110116" y="5451731"/>
              <a:chExt cx="117008" cy="11700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110116" y="5451731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3168620" y="5510235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2016554" y="3825585"/>
            <a:ext cx="144162" cy="1393476"/>
            <a:chOff x="1949374" y="3575524"/>
            <a:chExt cx="144162" cy="1393476"/>
          </a:xfrm>
        </p:grpSpPr>
        <p:grpSp>
          <p:nvGrpSpPr>
            <p:cNvPr id="15" name="Group 14"/>
            <p:cNvGrpSpPr/>
            <p:nvPr/>
          </p:nvGrpSpPr>
          <p:grpSpPr>
            <a:xfrm>
              <a:off x="1949374" y="4506097"/>
              <a:ext cx="144162" cy="462903"/>
              <a:chOff x="2180967" y="4003589"/>
              <a:chExt cx="144162" cy="46290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253048" y="4009292"/>
                <a:ext cx="0" cy="45720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180967" y="4003589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180967" y="4464908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1949374" y="4042676"/>
              <a:ext cx="144162" cy="462903"/>
              <a:chOff x="2180967" y="4003589"/>
              <a:chExt cx="144162" cy="462903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253048" y="4009292"/>
                <a:ext cx="0" cy="45720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180967" y="4003589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1949374" y="3575524"/>
              <a:ext cx="144162" cy="462903"/>
              <a:chOff x="2180967" y="4003589"/>
              <a:chExt cx="144162" cy="462903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253048" y="4009292"/>
                <a:ext cx="0" cy="45720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180967" y="4003589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 rot="5400000">
            <a:off x="2941529" y="4754292"/>
            <a:ext cx="144162" cy="1393476"/>
            <a:chOff x="1949374" y="3575524"/>
            <a:chExt cx="144162" cy="1393476"/>
          </a:xfrm>
        </p:grpSpPr>
        <p:grpSp>
          <p:nvGrpSpPr>
            <p:cNvPr id="36" name="Group 35"/>
            <p:cNvGrpSpPr/>
            <p:nvPr/>
          </p:nvGrpSpPr>
          <p:grpSpPr>
            <a:xfrm>
              <a:off x="1949374" y="4506097"/>
              <a:ext cx="144162" cy="462903"/>
              <a:chOff x="2180967" y="4003589"/>
              <a:chExt cx="144162" cy="462903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2253048" y="4009292"/>
                <a:ext cx="0" cy="45720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180967" y="4003589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180967" y="4464908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1949374" y="4042676"/>
              <a:ext cx="144162" cy="462903"/>
              <a:chOff x="2180967" y="4003589"/>
              <a:chExt cx="144162" cy="46290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53048" y="4009292"/>
                <a:ext cx="0" cy="45720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180967" y="4003589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949374" y="3575524"/>
              <a:ext cx="144162" cy="462903"/>
              <a:chOff x="2180967" y="4003589"/>
              <a:chExt cx="144162" cy="462903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253048" y="4009292"/>
                <a:ext cx="0" cy="45720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180967" y="4003589"/>
                <a:ext cx="14416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742878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Compute the value of angle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β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(1) By Law of Sines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(2) By angle condition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3227590"/>
              </p:ext>
            </p:extLst>
          </p:nvPr>
        </p:nvGraphicFramePr>
        <p:xfrm>
          <a:off x="2239369" y="2390670"/>
          <a:ext cx="3054350" cy="150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500" imgH="1155700" progId="">
                  <p:embed/>
                </p:oleObj>
              </mc:Choice>
              <mc:Fallback>
                <p:oleObj name="Equation" r:id="rId4" imgW="2349500" imgH="115570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369" y="2390670"/>
                        <a:ext cx="3054350" cy="1502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8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44769738"/>
              </p:ext>
            </p:extLst>
          </p:nvPr>
        </p:nvGraphicFramePr>
        <p:xfrm>
          <a:off x="2239369" y="4741985"/>
          <a:ext cx="197358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700" imgH="508000" progId="">
                  <p:embed/>
                </p:oleObj>
              </mc:Choice>
              <mc:Fallback>
                <p:oleObj name="Equation" r:id="rId6" imgW="1409700" imgH="5080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369" y="4741985"/>
                        <a:ext cx="197358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5436961" y="1861457"/>
            <a:ext cx="3006670" cy="2525713"/>
            <a:chOff x="1786" y="1241"/>
            <a:chExt cx="2188" cy="183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6" y="1241"/>
              <a:ext cx="2188" cy="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1851" y="1293"/>
              <a:ext cx="2058" cy="1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1851" y="2445"/>
              <a:ext cx="2019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3870" y="1293"/>
              <a:ext cx="39" cy="1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605" y="2179"/>
              <a:ext cx="272" cy="337"/>
            </a:xfrm>
            <a:custGeom>
              <a:avLst/>
              <a:gdLst>
                <a:gd name="T0" fmla="*/ 42 w 42"/>
                <a:gd name="T1" fmla="*/ 0 h 52"/>
                <a:gd name="T2" fmla="*/ 27 w 42"/>
                <a:gd name="T3" fmla="*/ 2 h 52"/>
                <a:gd name="T4" fmla="*/ 14 w 42"/>
                <a:gd name="T5" fmla="*/ 10 h 52"/>
                <a:gd name="T6" fmla="*/ 4 w 42"/>
                <a:gd name="T7" fmla="*/ 22 h 52"/>
                <a:gd name="T8" fmla="*/ 0 w 42"/>
                <a:gd name="T9" fmla="*/ 37 h 52"/>
                <a:gd name="T10" fmla="*/ 1 w 4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27" y="2"/>
                  </a:lnTo>
                  <a:lnTo>
                    <a:pt x="14" y="10"/>
                  </a:lnTo>
                  <a:lnTo>
                    <a:pt x="4" y="22"/>
                  </a:lnTo>
                  <a:lnTo>
                    <a:pt x="0" y="37"/>
                  </a:lnTo>
                  <a:lnTo>
                    <a:pt x="1" y="5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793" y="2166"/>
              <a:ext cx="84" cy="39"/>
            </a:xfrm>
            <a:custGeom>
              <a:avLst/>
              <a:gdLst>
                <a:gd name="T0" fmla="*/ 6 w 84"/>
                <a:gd name="T1" fmla="*/ 39 h 39"/>
                <a:gd name="T2" fmla="*/ 84 w 84"/>
                <a:gd name="T3" fmla="*/ 13 h 39"/>
                <a:gd name="T4" fmla="*/ 0 w 84"/>
                <a:gd name="T5" fmla="*/ 0 h 39"/>
                <a:gd name="T6" fmla="*/ 6 w 8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9">
                  <a:moveTo>
                    <a:pt x="6" y="39"/>
                  </a:moveTo>
                  <a:lnTo>
                    <a:pt x="84" y="13"/>
                  </a:lnTo>
                  <a:lnTo>
                    <a:pt x="0" y="0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793" y="2166"/>
              <a:ext cx="84" cy="39"/>
            </a:xfrm>
            <a:custGeom>
              <a:avLst/>
              <a:gdLst>
                <a:gd name="T0" fmla="*/ 13 w 13"/>
                <a:gd name="T1" fmla="*/ 2 h 6"/>
                <a:gd name="T2" fmla="*/ 0 w 13"/>
                <a:gd name="T3" fmla="*/ 0 h 6"/>
                <a:gd name="T4" fmla="*/ 1 w 13"/>
                <a:gd name="T5" fmla="*/ 6 h 6"/>
                <a:gd name="T6" fmla="*/ 13 w 1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13" y="2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13" y="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586" y="2432"/>
              <a:ext cx="38" cy="84"/>
            </a:xfrm>
            <a:custGeom>
              <a:avLst/>
              <a:gdLst>
                <a:gd name="T0" fmla="*/ 0 w 38"/>
                <a:gd name="T1" fmla="*/ 6 h 84"/>
                <a:gd name="T2" fmla="*/ 25 w 38"/>
                <a:gd name="T3" fmla="*/ 84 h 84"/>
                <a:gd name="T4" fmla="*/ 38 w 38"/>
                <a:gd name="T5" fmla="*/ 0 h 84"/>
                <a:gd name="T6" fmla="*/ 0 w 38"/>
                <a:gd name="T7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4">
                  <a:moveTo>
                    <a:pt x="0" y="6"/>
                  </a:moveTo>
                  <a:lnTo>
                    <a:pt x="25" y="84"/>
                  </a:lnTo>
                  <a:lnTo>
                    <a:pt x="3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586" y="2432"/>
              <a:ext cx="38" cy="84"/>
            </a:xfrm>
            <a:custGeom>
              <a:avLst/>
              <a:gdLst>
                <a:gd name="T0" fmla="*/ 4 w 6"/>
                <a:gd name="T1" fmla="*/ 13 h 13"/>
                <a:gd name="T2" fmla="*/ 6 w 6"/>
                <a:gd name="T3" fmla="*/ 0 h 13"/>
                <a:gd name="T4" fmla="*/ 0 w 6"/>
                <a:gd name="T5" fmla="*/ 1 h 13"/>
                <a:gd name="T6" fmla="*/ 4 w 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4" y="13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566" y="1707"/>
              <a:ext cx="1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48°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599" y="1552"/>
              <a:ext cx="297" cy="142"/>
            </a:xfrm>
            <a:custGeom>
              <a:avLst/>
              <a:gdLst>
                <a:gd name="T0" fmla="*/ 0 w 46"/>
                <a:gd name="T1" fmla="*/ 0 h 22"/>
                <a:gd name="T2" fmla="*/ 10 w 46"/>
                <a:gd name="T3" fmla="*/ 9 h 22"/>
                <a:gd name="T4" fmla="*/ 21 w 46"/>
                <a:gd name="T5" fmla="*/ 16 h 22"/>
                <a:gd name="T6" fmla="*/ 33 w 46"/>
                <a:gd name="T7" fmla="*/ 20 h 22"/>
                <a:gd name="T8" fmla="*/ 46 w 4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0" y="0"/>
                  </a:moveTo>
                  <a:lnTo>
                    <a:pt x="10" y="9"/>
                  </a:lnTo>
                  <a:lnTo>
                    <a:pt x="21" y="16"/>
                  </a:lnTo>
                  <a:lnTo>
                    <a:pt x="33" y="20"/>
                  </a:lnTo>
                  <a:lnTo>
                    <a:pt x="46" y="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599" y="1552"/>
              <a:ext cx="77" cy="71"/>
            </a:xfrm>
            <a:custGeom>
              <a:avLst/>
              <a:gdLst>
                <a:gd name="T0" fmla="*/ 77 w 77"/>
                <a:gd name="T1" fmla="*/ 38 h 71"/>
                <a:gd name="T2" fmla="*/ 0 w 77"/>
                <a:gd name="T3" fmla="*/ 0 h 71"/>
                <a:gd name="T4" fmla="*/ 45 w 77"/>
                <a:gd name="T5" fmla="*/ 71 h 71"/>
                <a:gd name="T6" fmla="*/ 77 w 77"/>
                <a:gd name="T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1">
                  <a:moveTo>
                    <a:pt x="77" y="38"/>
                  </a:moveTo>
                  <a:lnTo>
                    <a:pt x="0" y="0"/>
                  </a:lnTo>
                  <a:lnTo>
                    <a:pt x="45" y="71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599" y="1552"/>
              <a:ext cx="77" cy="71"/>
            </a:xfrm>
            <a:custGeom>
              <a:avLst/>
              <a:gdLst>
                <a:gd name="T0" fmla="*/ 0 w 12"/>
                <a:gd name="T1" fmla="*/ 0 h 11"/>
                <a:gd name="T2" fmla="*/ 7 w 12"/>
                <a:gd name="T3" fmla="*/ 11 h 11"/>
                <a:gd name="T4" fmla="*/ 12 w 12"/>
                <a:gd name="T5" fmla="*/ 6 h 11"/>
                <a:gd name="T6" fmla="*/ 0 w 1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7" y="11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812" y="1662"/>
              <a:ext cx="84" cy="39"/>
            </a:xfrm>
            <a:custGeom>
              <a:avLst/>
              <a:gdLst>
                <a:gd name="T0" fmla="*/ 0 w 84"/>
                <a:gd name="T1" fmla="*/ 39 h 39"/>
                <a:gd name="T2" fmla="*/ 84 w 84"/>
                <a:gd name="T3" fmla="*/ 32 h 39"/>
                <a:gd name="T4" fmla="*/ 7 w 84"/>
                <a:gd name="T5" fmla="*/ 0 h 39"/>
                <a:gd name="T6" fmla="*/ 0 w 8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9">
                  <a:moveTo>
                    <a:pt x="0" y="39"/>
                  </a:moveTo>
                  <a:lnTo>
                    <a:pt x="84" y="32"/>
                  </a:lnTo>
                  <a:lnTo>
                    <a:pt x="7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812" y="1662"/>
              <a:ext cx="84" cy="39"/>
            </a:xfrm>
            <a:custGeom>
              <a:avLst/>
              <a:gdLst>
                <a:gd name="T0" fmla="*/ 13 w 13"/>
                <a:gd name="T1" fmla="*/ 5 h 6"/>
                <a:gd name="T2" fmla="*/ 1 w 13"/>
                <a:gd name="T3" fmla="*/ 0 h 6"/>
                <a:gd name="T4" fmla="*/ 0 w 13"/>
                <a:gd name="T5" fmla="*/ 6 h 6"/>
                <a:gd name="T6" fmla="*/ 13 w 13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13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3" y="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492" y="2568"/>
              <a:ext cx="1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24°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356" y="2594"/>
              <a:ext cx="129" cy="246"/>
            </a:xfrm>
            <a:custGeom>
              <a:avLst/>
              <a:gdLst>
                <a:gd name="T0" fmla="*/ 20 w 20"/>
                <a:gd name="T1" fmla="*/ 38 h 38"/>
                <a:gd name="T2" fmla="*/ 16 w 20"/>
                <a:gd name="T3" fmla="*/ 28 h 38"/>
                <a:gd name="T4" fmla="*/ 12 w 20"/>
                <a:gd name="T5" fmla="*/ 18 h 38"/>
                <a:gd name="T6" fmla="*/ 6 w 20"/>
                <a:gd name="T7" fmla="*/ 9 h 38"/>
                <a:gd name="T8" fmla="*/ 0 w 2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8">
                  <a:moveTo>
                    <a:pt x="20" y="38"/>
                  </a:moveTo>
                  <a:lnTo>
                    <a:pt x="16" y="28"/>
                  </a:lnTo>
                  <a:lnTo>
                    <a:pt x="12" y="18"/>
                  </a:lnTo>
                  <a:lnTo>
                    <a:pt x="6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2440" y="2755"/>
              <a:ext cx="45" cy="85"/>
            </a:xfrm>
            <a:custGeom>
              <a:avLst/>
              <a:gdLst>
                <a:gd name="T0" fmla="*/ 0 w 45"/>
                <a:gd name="T1" fmla="*/ 13 h 85"/>
                <a:gd name="T2" fmla="*/ 45 w 45"/>
                <a:gd name="T3" fmla="*/ 85 h 85"/>
                <a:gd name="T4" fmla="*/ 32 w 45"/>
                <a:gd name="T5" fmla="*/ 0 h 85"/>
                <a:gd name="T6" fmla="*/ 0 w 45"/>
                <a:gd name="T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5">
                  <a:moveTo>
                    <a:pt x="0" y="13"/>
                  </a:moveTo>
                  <a:lnTo>
                    <a:pt x="45" y="85"/>
                  </a:lnTo>
                  <a:lnTo>
                    <a:pt x="3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440" y="2755"/>
              <a:ext cx="45" cy="85"/>
            </a:xfrm>
            <a:custGeom>
              <a:avLst/>
              <a:gdLst>
                <a:gd name="T0" fmla="*/ 7 w 7"/>
                <a:gd name="T1" fmla="*/ 13 h 13"/>
                <a:gd name="T2" fmla="*/ 5 w 7"/>
                <a:gd name="T3" fmla="*/ 0 h 13"/>
                <a:gd name="T4" fmla="*/ 0 w 7"/>
                <a:gd name="T5" fmla="*/ 2 h 13"/>
                <a:gd name="T6" fmla="*/ 7 w 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7" y="1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356" y="2594"/>
              <a:ext cx="64" cy="84"/>
            </a:xfrm>
            <a:custGeom>
              <a:avLst/>
              <a:gdLst>
                <a:gd name="T0" fmla="*/ 64 w 64"/>
                <a:gd name="T1" fmla="*/ 58 h 84"/>
                <a:gd name="T2" fmla="*/ 0 w 64"/>
                <a:gd name="T3" fmla="*/ 0 h 84"/>
                <a:gd name="T4" fmla="*/ 32 w 64"/>
                <a:gd name="T5" fmla="*/ 84 h 84"/>
                <a:gd name="T6" fmla="*/ 64 w 64"/>
                <a:gd name="T7" fmla="*/ 5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4">
                  <a:moveTo>
                    <a:pt x="64" y="58"/>
                  </a:moveTo>
                  <a:lnTo>
                    <a:pt x="0" y="0"/>
                  </a:lnTo>
                  <a:lnTo>
                    <a:pt x="32" y="84"/>
                  </a:lnTo>
                  <a:lnTo>
                    <a:pt x="64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56" y="2594"/>
              <a:ext cx="64" cy="84"/>
            </a:xfrm>
            <a:custGeom>
              <a:avLst/>
              <a:gdLst>
                <a:gd name="T0" fmla="*/ 0 w 10"/>
                <a:gd name="T1" fmla="*/ 0 h 13"/>
                <a:gd name="T2" fmla="*/ 5 w 10"/>
                <a:gd name="T3" fmla="*/ 13 h 13"/>
                <a:gd name="T4" fmla="*/ 10 w 10"/>
                <a:gd name="T5" fmla="*/ 9 h 13"/>
                <a:gd name="T6" fmla="*/ 0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5" y="13"/>
                  </a:lnTo>
                  <a:lnTo>
                    <a:pt x="10" y="9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3501" y="2147"/>
              <a:ext cx="1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reekC" panose="00000400000000000000" pitchFamily="2" charset="0"/>
                </a:rPr>
                <a:t>b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2458" y="1916"/>
              <a:ext cx="4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158.4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ft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2886" y="2833"/>
              <a:ext cx="4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123.8 ft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Compute the value of angle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β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(1) By Law of Sines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(2) By angle condition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a. Sine</a:t>
            </a:r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39369" y="2390670"/>
          <a:ext cx="3054350" cy="150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49500" imgH="1155700" progId="">
                  <p:embed/>
                </p:oleObj>
              </mc:Choice>
              <mc:Fallback>
                <p:oleObj name="Equation" r:id="rId9" imgW="2349500" imgH="1155700" progId="">
                  <p:embed/>
                  <p:pic>
                    <p:nvPicPr>
                      <p:cNvPr id="102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369" y="2390670"/>
                        <a:ext cx="3054350" cy="1502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39369" y="4741985"/>
          <a:ext cx="197358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09700" imgH="508000" progId="">
                  <p:embed/>
                </p:oleObj>
              </mc:Choice>
              <mc:Fallback>
                <p:oleObj name="Equation" r:id="rId11" imgW="1409700" imgH="508000" progId="">
                  <p:embed/>
                  <p:pic>
                    <p:nvPicPr>
                      <p:cNvPr id="102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369" y="4741985"/>
                        <a:ext cx="197358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8216" y="4964723"/>
            <a:ext cx="4206240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n w="0"/>
                <a:solidFill>
                  <a:schemeClr val="tx1"/>
                </a:solidFill>
              </a:rPr>
              <a:t>Be careful using the Law of Sines to solve for an unknown angle – there could be two possible answers only one of which will fit the particular triangle.</a:t>
            </a:r>
          </a:p>
        </p:txBody>
      </p:sp>
      <p:sp>
        <p:nvSpPr>
          <p:cNvPr id="10249" name="AutoShap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87392" y="3517375"/>
            <a:ext cx="872782" cy="3492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17101" y="5072675"/>
            <a:ext cx="923975" cy="36683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035083" y="4065561"/>
            <a:ext cx="829994" cy="83468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3554436" y="5345723"/>
            <a:ext cx="935502" cy="469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5436961" y="1861457"/>
            <a:ext cx="3006670" cy="2525713"/>
            <a:chOff x="1786" y="1241"/>
            <a:chExt cx="2188" cy="183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86" y="1241"/>
              <a:ext cx="2188" cy="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1851" y="1293"/>
              <a:ext cx="2058" cy="17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1851" y="2445"/>
              <a:ext cx="2019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3870" y="1293"/>
              <a:ext cx="39" cy="1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605" y="2179"/>
              <a:ext cx="272" cy="337"/>
            </a:xfrm>
            <a:custGeom>
              <a:avLst/>
              <a:gdLst>
                <a:gd name="T0" fmla="*/ 42 w 42"/>
                <a:gd name="T1" fmla="*/ 0 h 52"/>
                <a:gd name="T2" fmla="*/ 27 w 42"/>
                <a:gd name="T3" fmla="*/ 2 h 52"/>
                <a:gd name="T4" fmla="*/ 14 w 42"/>
                <a:gd name="T5" fmla="*/ 10 h 52"/>
                <a:gd name="T6" fmla="*/ 4 w 42"/>
                <a:gd name="T7" fmla="*/ 22 h 52"/>
                <a:gd name="T8" fmla="*/ 0 w 42"/>
                <a:gd name="T9" fmla="*/ 37 h 52"/>
                <a:gd name="T10" fmla="*/ 1 w 4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2">
                  <a:moveTo>
                    <a:pt x="42" y="0"/>
                  </a:moveTo>
                  <a:lnTo>
                    <a:pt x="27" y="2"/>
                  </a:lnTo>
                  <a:lnTo>
                    <a:pt x="14" y="10"/>
                  </a:lnTo>
                  <a:lnTo>
                    <a:pt x="4" y="22"/>
                  </a:lnTo>
                  <a:lnTo>
                    <a:pt x="0" y="37"/>
                  </a:lnTo>
                  <a:lnTo>
                    <a:pt x="1" y="5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793" y="2166"/>
              <a:ext cx="84" cy="39"/>
            </a:xfrm>
            <a:custGeom>
              <a:avLst/>
              <a:gdLst>
                <a:gd name="T0" fmla="*/ 6 w 84"/>
                <a:gd name="T1" fmla="*/ 39 h 39"/>
                <a:gd name="T2" fmla="*/ 84 w 84"/>
                <a:gd name="T3" fmla="*/ 13 h 39"/>
                <a:gd name="T4" fmla="*/ 0 w 84"/>
                <a:gd name="T5" fmla="*/ 0 h 39"/>
                <a:gd name="T6" fmla="*/ 6 w 8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9">
                  <a:moveTo>
                    <a:pt x="6" y="39"/>
                  </a:moveTo>
                  <a:lnTo>
                    <a:pt x="84" y="13"/>
                  </a:lnTo>
                  <a:lnTo>
                    <a:pt x="0" y="0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3793" y="2166"/>
              <a:ext cx="84" cy="39"/>
            </a:xfrm>
            <a:custGeom>
              <a:avLst/>
              <a:gdLst>
                <a:gd name="T0" fmla="*/ 13 w 13"/>
                <a:gd name="T1" fmla="*/ 2 h 6"/>
                <a:gd name="T2" fmla="*/ 0 w 13"/>
                <a:gd name="T3" fmla="*/ 0 h 6"/>
                <a:gd name="T4" fmla="*/ 1 w 13"/>
                <a:gd name="T5" fmla="*/ 6 h 6"/>
                <a:gd name="T6" fmla="*/ 13 w 1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13" y="2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13" y="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586" y="2432"/>
              <a:ext cx="38" cy="84"/>
            </a:xfrm>
            <a:custGeom>
              <a:avLst/>
              <a:gdLst>
                <a:gd name="T0" fmla="*/ 0 w 38"/>
                <a:gd name="T1" fmla="*/ 6 h 84"/>
                <a:gd name="T2" fmla="*/ 25 w 38"/>
                <a:gd name="T3" fmla="*/ 84 h 84"/>
                <a:gd name="T4" fmla="*/ 38 w 38"/>
                <a:gd name="T5" fmla="*/ 0 h 84"/>
                <a:gd name="T6" fmla="*/ 0 w 38"/>
                <a:gd name="T7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84">
                  <a:moveTo>
                    <a:pt x="0" y="6"/>
                  </a:moveTo>
                  <a:lnTo>
                    <a:pt x="25" y="84"/>
                  </a:lnTo>
                  <a:lnTo>
                    <a:pt x="3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3586" y="2432"/>
              <a:ext cx="38" cy="84"/>
            </a:xfrm>
            <a:custGeom>
              <a:avLst/>
              <a:gdLst>
                <a:gd name="T0" fmla="*/ 4 w 6"/>
                <a:gd name="T1" fmla="*/ 13 h 13"/>
                <a:gd name="T2" fmla="*/ 6 w 6"/>
                <a:gd name="T3" fmla="*/ 0 h 13"/>
                <a:gd name="T4" fmla="*/ 0 w 6"/>
                <a:gd name="T5" fmla="*/ 1 h 13"/>
                <a:gd name="T6" fmla="*/ 4 w 6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4" y="13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566" y="1707"/>
              <a:ext cx="1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48°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599" y="1552"/>
              <a:ext cx="297" cy="142"/>
            </a:xfrm>
            <a:custGeom>
              <a:avLst/>
              <a:gdLst>
                <a:gd name="T0" fmla="*/ 0 w 46"/>
                <a:gd name="T1" fmla="*/ 0 h 22"/>
                <a:gd name="T2" fmla="*/ 10 w 46"/>
                <a:gd name="T3" fmla="*/ 9 h 22"/>
                <a:gd name="T4" fmla="*/ 21 w 46"/>
                <a:gd name="T5" fmla="*/ 16 h 22"/>
                <a:gd name="T6" fmla="*/ 33 w 46"/>
                <a:gd name="T7" fmla="*/ 20 h 22"/>
                <a:gd name="T8" fmla="*/ 46 w 4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0" y="0"/>
                  </a:moveTo>
                  <a:lnTo>
                    <a:pt x="10" y="9"/>
                  </a:lnTo>
                  <a:lnTo>
                    <a:pt x="21" y="16"/>
                  </a:lnTo>
                  <a:lnTo>
                    <a:pt x="33" y="20"/>
                  </a:lnTo>
                  <a:lnTo>
                    <a:pt x="46" y="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599" y="1552"/>
              <a:ext cx="77" cy="71"/>
            </a:xfrm>
            <a:custGeom>
              <a:avLst/>
              <a:gdLst>
                <a:gd name="T0" fmla="*/ 77 w 77"/>
                <a:gd name="T1" fmla="*/ 38 h 71"/>
                <a:gd name="T2" fmla="*/ 0 w 77"/>
                <a:gd name="T3" fmla="*/ 0 h 71"/>
                <a:gd name="T4" fmla="*/ 45 w 77"/>
                <a:gd name="T5" fmla="*/ 71 h 71"/>
                <a:gd name="T6" fmla="*/ 77 w 77"/>
                <a:gd name="T7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1">
                  <a:moveTo>
                    <a:pt x="77" y="38"/>
                  </a:moveTo>
                  <a:lnTo>
                    <a:pt x="0" y="0"/>
                  </a:lnTo>
                  <a:lnTo>
                    <a:pt x="45" y="71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599" y="1552"/>
              <a:ext cx="77" cy="71"/>
            </a:xfrm>
            <a:custGeom>
              <a:avLst/>
              <a:gdLst>
                <a:gd name="T0" fmla="*/ 0 w 12"/>
                <a:gd name="T1" fmla="*/ 0 h 11"/>
                <a:gd name="T2" fmla="*/ 7 w 12"/>
                <a:gd name="T3" fmla="*/ 11 h 11"/>
                <a:gd name="T4" fmla="*/ 12 w 12"/>
                <a:gd name="T5" fmla="*/ 6 h 11"/>
                <a:gd name="T6" fmla="*/ 0 w 1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7" y="11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812" y="1662"/>
              <a:ext cx="84" cy="39"/>
            </a:xfrm>
            <a:custGeom>
              <a:avLst/>
              <a:gdLst>
                <a:gd name="T0" fmla="*/ 0 w 84"/>
                <a:gd name="T1" fmla="*/ 39 h 39"/>
                <a:gd name="T2" fmla="*/ 84 w 84"/>
                <a:gd name="T3" fmla="*/ 32 h 39"/>
                <a:gd name="T4" fmla="*/ 7 w 84"/>
                <a:gd name="T5" fmla="*/ 0 h 39"/>
                <a:gd name="T6" fmla="*/ 0 w 8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9">
                  <a:moveTo>
                    <a:pt x="0" y="39"/>
                  </a:moveTo>
                  <a:lnTo>
                    <a:pt x="84" y="32"/>
                  </a:lnTo>
                  <a:lnTo>
                    <a:pt x="7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812" y="1662"/>
              <a:ext cx="84" cy="39"/>
            </a:xfrm>
            <a:custGeom>
              <a:avLst/>
              <a:gdLst>
                <a:gd name="T0" fmla="*/ 13 w 13"/>
                <a:gd name="T1" fmla="*/ 5 h 6"/>
                <a:gd name="T2" fmla="*/ 1 w 13"/>
                <a:gd name="T3" fmla="*/ 0 h 6"/>
                <a:gd name="T4" fmla="*/ 0 w 13"/>
                <a:gd name="T5" fmla="*/ 6 h 6"/>
                <a:gd name="T6" fmla="*/ 13 w 13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13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13" y="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492" y="2568"/>
              <a:ext cx="1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24°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356" y="2594"/>
              <a:ext cx="129" cy="246"/>
            </a:xfrm>
            <a:custGeom>
              <a:avLst/>
              <a:gdLst>
                <a:gd name="T0" fmla="*/ 20 w 20"/>
                <a:gd name="T1" fmla="*/ 38 h 38"/>
                <a:gd name="T2" fmla="*/ 16 w 20"/>
                <a:gd name="T3" fmla="*/ 28 h 38"/>
                <a:gd name="T4" fmla="*/ 12 w 20"/>
                <a:gd name="T5" fmla="*/ 18 h 38"/>
                <a:gd name="T6" fmla="*/ 6 w 20"/>
                <a:gd name="T7" fmla="*/ 9 h 38"/>
                <a:gd name="T8" fmla="*/ 0 w 2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8">
                  <a:moveTo>
                    <a:pt x="20" y="38"/>
                  </a:moveTo>
                  <a:lnTo>
                    <a:pt x="16" y="28"/>
                  </a:lnTo>
                  <a:lnTo>
                    <a:pt x="12" y="18"/>
                  </a:lnTo>
                  <a:lnTo>
                    <a:pt x="6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2440" y="2755"/>
              <a:ext cx="45" cy="85"/>
            </a:xfrm>
            <a:custGeom>
              <a:avLst/>
              <a:gdLst>
                <a:gd name="T0" fmla="*/ 0 w 45"/>
                <a:gd name="T1" fmla="*/ 13 h 85"/>
                <a:gd name="T2" fmla="*/ 45 w 45"/>
                <a:gd name="T3" fmla="*/ 85 h 85"/>
                <a:gd name="T4" fmla="*/ 32 w 45"/>
                <a:gd name="T5" fmla="*/ 0 h 85"/>
                <a:gd name="T6" fmla="*/ 0 w 45"/>
                <a:gd name="T7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5">
                  <a:moveTo>
                    <a:pt x="0" y="13"/>
                  </a:moveTo>
                  <a:lnTo>
                    <a:pt x="45" y="85"/>
                  </a:lnTo>
                  <a:lnTo>
                    <a:pt x="3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440" y="2755"/>
              <a:ext cx="45" cy="85"/>
            </a:xfrm>
            <a:custGeom>
              <a:avLst/>
              <a:gdLst>
                <a:gd name="T0" fmla="*/ 7 w 7"/>
                <a:gd name="T1" fmla="*/ 13 h 13"/>
                <a:gd name="T2" fmla="*/ 5 w 7"/>
                <a:gd name="T3" fmla="*/ 0 h 13"/>
                <a:gd name="T4" fmla="*/ 0 w 7"/>
                <a:gd name="T5" fmla="*/ 2 h 13"/>
                <a:gd name="T6" fmla="*/ 7 w 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7" y="13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7" y="1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356" y="2594"/>
              <a:ext cx="64" cy="84"/>
            </a:xfrm>
            <a:custGeom>
              <a:avLst/>
              <a:gdLst>
                <a:gd name="T0" fmla="*/ 64 w 64"/>
                <a:gd name="T1" fmla="*/ 58 h 84"/>
                <a:gd name="T2" fmla="*/ 0 w 64"/>
                <a:gd name="T3" fmla="*/ 0 h 84"/>
                <a:gd name="T4" fmla="*/ 32 w 64"/>
                <a:gd name="T5" fmla="*/ 84 h 84"/>
                <a:gd name="T6" fmla="*/ 64 w 64"/>
                <a:gd name="T7" fmla="*/ 5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84">
                  <a:moveTo>
                    <a:pt x="64" y="58"/>
                  </a:moveTo>
                  <a:lnTo>
                    <a:pt x="0" y="0"/>
                  </a:lnTo>
                  <a:lnTo>
                    <a:pt x="32" y="84"/>
                  </a:lnTo>
                  <a:lnTo>
                    <a:pt x="64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56" y="2594"/>
              <a:ext cx="64" cy="84"/>
            </a:xfrm>
            <a:custGeom>
              <a:avLst/>
              <a:gdLst>
                <a:gd name="T0" fmla="*/ 0 w 10"/>
                <a:gd name="T1" fmla="*/ 0 h 13"/>
                <a:gd name="T2" fmla="*/ 5 w 10"/>
                <a:gd name="T3" fmla="*/ 13 h 13"/>
                <a:gd name="T4" fmla="*/ 10 w 10"/>
                <a:gd name="T5" fmla="*/ 9 h 13"/>
                <a:gd name="T6" fmla="*/ 0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5" y="13"/>
                  </a:lnTo>
                  <a:lnTo>
                    <a:pt x="10" y="9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3501" y="2147"/>
              <a:ext cx="1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reekC" panose="00000400000000000000" pitchFamily="2" charset="0"/>
                </a:rPr>
                <a:t>b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2458" y="1916"/>
              <a:ext cx="4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158.4 </a:t>
              </a:r>
              <a:r>
                <a:rPr kumimoji="0" lang="en-US" altLang="en-US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ft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2886" y="2833"/>
              <a:ext cx="4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123.8 ft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705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86050" y="3984625"/>
            <a:ext cx="42687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Line 2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86050" y="3478213"/>
            <a:ext cx="4268788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86050" y="2970213"/>
            <a:ext cx="4268788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3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86050" y="2463800"/>
            <a:ext cx="42687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3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959100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4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508375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4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057650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5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606925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5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156200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6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02300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6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251575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7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800850" y="2209800"/>
            <a:ext cx="1588" cy="20272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8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6797675" y="2214563"/>
            <a:ext cx="1588" cy="20272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808" name="Group 208"/>
          <p:cNvGrpSpPr>
            <a:grpSpLocks/>
          </p:cNvGrpSpPr>
          <p:nvPr/>
        </p:nvGrpSpPr>
        <p:grpSpPr bwMode="auto">
          <a:xfrm>
            <a:off x="2097095" y="2492006"/>
            <a:ext cx="4943484" cy="2952753"/>
            <a:chOff x="1345" y="1011"/>
            <a:chExt cx="3114" cy="1860"/>
          </a:xfrm>
        </p:grpSpPr>
        <p:sp>
          <p:nvSpPr>
            <p:cNvPr id="33811" name="Rectangle 20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92" y="1240"/>
              <a:ext cx="2689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12" name="Line 2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692" y="1240"/>
              <a:ext cx="1" cy="1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13" name="Line 211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692" y="2517"/>
              <a:ext cx="27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14" name="Line 2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1692" y="1240"/>
              <a:ext cx="27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15" name="Line 2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653" y="2517"/>
              <a:ext cx="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16" name="Rectangle 2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47" y="2467"/>
              <a:ext cx="1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-1.0</a:t>
              </a:r>
              <a:endParaRPr lang="en-US" sz="1400"/>
            </a:p>
          </p:txBody>
        </p:sp>
        <p:sp>
          <p:nvSpPr>
            <p:cNvPr id="33817" name="Line 21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667" y="2358"/>
              <a:ext cx="50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18" name="Line 21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653" y="2198"/>
              <a:ext cx="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19" name="Line 2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692" y="2198"/>
              <a:ext cx="276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20" name="Rectangle 21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47" y="2148"/>
              <a:ext cx="19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-0.5</a:t>
              </a:r>
              <a:endParaRPr lang="en-US" sz="1400"/>
            </a:p>
          </p:txBody>
        </p:sp>
        <p:sp>
          <p:nvSpPr>
            <p:cNvPr id="33821" name="Line 2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1667" y="2039"/>
              <a:ext cx="50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22" name="Line 22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653" y="1878"/>
              <a:ext cx="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23" name="Line 22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1692" y="1878"/>
              <a:ext cx="276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24" name="Rectangle 22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499" y="1828"/>
              <a:ext cx="1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0.0</a:t>
              </a:r>
              <a:endParaRPr lang="en-US" sz="1400"/>
            </a:p>
          </p:txBody>
        </p:sp>
        <p:sp>
          <p:nvSpPr>
            <p:cNvPr id="33825" name="Line 22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667" y="1719"/>
              <a:ext cx="50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26" name="Line 22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1653" y="1559"/>
              <a:ext cx="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27" name="Line 22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692" y="1559"/>
              <a:ext cx="2761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28" name="Rectangle 2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99" y="1509"/>
              <a:ext cx="1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0.5</a:t>
              </a:r>
              <a:endParaRPr lang="en-US" sz="1400"/>
            </a:p>
          </p:txBody>
        </p:sp>
        <p:sp>
          <p:nvSpPr>
            <p:cNvPr id="33829" name="Line 22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667" y="1400"/>
              <a:ext cx="50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30" name="Line 22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53" y="1240"/>
              <a:ext cx="77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31" name="Rectangle 2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99" y="1190"/>
              <a:ext cx="1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1.0</a:t>
              </a:r>
              <a:endParaRPr lang="en-US" sz="1400"/>
            </a:p>
          </p:txBody>
        </p:sp>
        <p:sp>
          <p:nvSpPr>
            <p:cNvPr id="33832" name="Rectangle 2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16200000">
              <a:off x="1251" y="1812"/>
              <a:ext cx="32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Cosine</a:t>
              </a:r>
              <a:endParaRPr lang="en-US" sz="1400"/>
            </a:p>
          </p:txBody>
        </p:sp>
        <p:sp>
          <p:nvSpPr>
            <p:cNvPr id="33833" name="Line 231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1692" y="2495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34" name="Rectangle 23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92" y="2589"/>
              <a:ext cx="22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-180</a:t>
              </a:r>
              <a:endParaRPr lang="en-US" sz="1400"/>
            </a:p>
          </p:txBody>
        </p:sp>
        <p:sp>
          <p:nvSpPr>
            <p:cNvPr id="33835" name="Line 233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1864" y="2503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36" name="Line 234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2038" y="2495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37" name="Line 23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2038" y="1240"/>
              <a:ext cx="1" cy="127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38" name="Rectangle 23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981" y="2589"/>
              <a:ext cx="1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-90</a:t>
              </a:r>
              <a:endParaRPr lang="en-US" sz="1400"/>
            </a:p>
          </p:txBody>
        </p:sp>
        <p:sp>
          <p:nvSpPr>
            <p:cNvPr id="33839" name="Line 23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210" y="2503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0" name="Line 238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384" y="2495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1" name="Line 239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2384" y="1240"/>
              <a:ext cx="1" cy="127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2" name="Rectangle 24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397" y="2589"/>
              <a:ext cx="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33843" name="Line 24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556" y="2503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4" name="Line 242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728" y="2495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5" name="Line 243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728" y="1240"/>
              <a:ext cx="1" cy="127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6" name="Rectangle 24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697" y="2589"/>
              <a:ext cx="1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90</a:t>
              </a:r>
              <a:endParaRPr lang="en-US" sz="1400"/>
            </a:p>
          </p:txBody>
        </p:sp>
        <p:sp>
          <p:nvSpPr>
            <p:cNvPr id="33847" name="Line 24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2902" y="2503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8" name="Line 246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3074" y="2495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49" name="Line 24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3074" y="1240"/>
              <a:ext cx="1" cy="127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50" name="Rectangle 24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000" y="2589"/>
              <a:ext cx="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180</a:t>
              </a:r>
              <a:endParaRPr lang="en-US" sz="1400"/>
            </a:p>
          </p:txBody>
        </p:sp>
        <p:sp>
          <p:nvSpPr>
            <p:cNvPr id="33851" name="Line 249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3248" y="2503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52" name="Line 250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3420" y="2495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53" name="Line 25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3420" y="1240"/>
              <a:ext cx="1" cy="127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54" name="Rectangle 25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346" y="2589"/>
              <a:ext cx="19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270</a:t>
              </a:r>
              <a:endParaRPr lang="en-US" sz="1400"/>
            </a:p>
          </p:txBody>
        </p:sp>
        <p:sp>
          <p:nvSpPr>
            <p:cNvPr id="33855" name="Line 25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3592" y="2503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56" name="Rectangle 25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692" y="2589"/>
              <a:ext cx="20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360</a:t>
              </a:r>
              <a:endParaRPr lang="en-US" sz="1400"/>
            </a:p>
          </p:txBody>
        </p:sp>
        <p:sp>
          <p:nvSpPr>
            <p:cNvPr id="33857" name="Rectangle 25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38" y="2589"/>
              <a:ext cx="20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450</a:t>
              </a:r>
              <a:endParaRPr lang="en-US" sz="1400"/>
            </a:p>
          </p:txBody>
        </p:sp>
        <p:sp>
          <p:nvSpPr>
            <p:cNvPr id="33858" name="Rectangle 25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683" y="2735"/>
              <a:ext cx="81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Angle, in degrees</a:t>
              </a:r>
              <a:endParaRPr lang="en-US" sz="1400" dirty="0"/>
            </a:p>
          </p:txBody>
        </p:sp>
        <p:sp>
          <p:nvSpPr>
            <p:cNvPr id="33859" name="Line 257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V="1">
              <a:off x="1692" y="2508"/>
              <a:ext cx="37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0" name="Line 258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1729" y="2479"/>
              <a:ext cx="38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1" name="Line 259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1767" y="2432"/>
              <a:ext cx="39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2" name="Line 260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1806" y="2368"/>
              <a:ext cx="38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3" name="Line 261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V="1">
              <a:off x="1844" y="2290"/>
              <a:ext cx="38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4" name="Line 262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V="1">
              <a:off x="1882" y="2198"/>
              <a:ext cx="39" cy="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5" name="Line 263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1921" y="2098"/>
              <a:ext cx="38" cy="1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6" name="Line 264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V="1">
              <a:off x="1959" y="1990"/>
              <a:ext cx="39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7" name="Line 265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V="1">
              <a:off x="1998" y="1878"/>
              <a:ext cx="38" cy="1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8" name="Line 266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V="1">
              <a:off x="2036" y="1768"/>
              <a:ext cx="39" cy="1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69" name="Line 26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V="1">
              <a:off x="2075" y="1660"/>
              <a:ext cx="38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0" name="Line 26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V="1">
              <a:off x="2113" y="1559"/>
              <a:ext cx="38" cy="1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1" name="Line 26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2151" y="1468"/>
              <a:ext cx="39" cy="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2" name="Line 27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2190" y="1390"/>
              <a:ext cx="38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3" name="Line 27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flipV="1">
              <a:off x="2228" y="1326"/>
              <a:ext cx="39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4" name="Line 272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2267" y="1279"/>
              <a:ext cx="38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5" name="Line 273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305" y="1250"/>
              <a:ext cx="39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6" name="Line 27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2344" y="1240"/>
              <a:ext cx="38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7" name="Line 275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382" y="1240"/>
              <a:ext cx="38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8" name="Line 276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2420" y="1250"/>
              <a:ext cx="39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79" name="Line 277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459" y="1279"/>
              <a:ext cx="38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0" name="Line 278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497" y="1326"/>
              <a:ext cx="39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1" name="Line 27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6" y="1390"/>
              <a:ext cx="38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2" name="Line 280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2574" y="1468"/>
              <a:ext cx="39" cy="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3" name="Line 281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2613" y="1559"/>
              <a:ext cx="38" cy="1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4" name="Line 28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2651" y="1660"/>
              <a:ext cx="39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5" name="Line 28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2690" y="1768"/>
              <a:ext cx="38" cy="1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6" name="Line 284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2728" y="1878"/>
              <a:ext cx="38" cy="1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7" name="Line 285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2766" y="1990"/>
              <a:ext cx="39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8" name="Line 286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2805" y="2098"/>
              <a:ext cx="38" cy="1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89" name="Line 287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2843" y="2198"/>
              <a:ext cx="39" cy="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0" name="Line 288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2882" y="2290"/>
              <a:ext cx="38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1" name="Line 289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2920" y="2368"/>
              <a:ext cx="39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2" name="Line 290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2959" y="2432"/>
              <a:ext cx="38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3" name="Line 291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2997" y="2479"/>
              <a:ext cx="38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4" name="Line 292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3035" y="2508"/>
              <a:ext cx="39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5" name="Line 29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3074" y="2508"/>
              <a:ext cx="38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6" name="Line 29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3112" y="2479"/>
              <a:ext cx="39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7" name="Line 29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3151" y="2432"/>
              <a:ext cx="38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8" name="Line 296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3189" y="2368"/>
              <a:ext cx="39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899" name="Line 297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V="1">
              <a:off x="3228" y="2290"/>
              <a:ext cx="38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0" name="Line 298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V="1">
              <a:off x="3266" y="2199"/>
              <a:ext cx="38" cy="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1" name="Line 299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V="1">
              <a:off x="3304" y="2098"/>
              <a:ext cx="39" cy="1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2" name="Line 300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343" y="1990"/>
              <a:ext cx="38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3" name="Line 301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381" y="1879"/>
              <a:ext cx="39" cy="11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4" name="Line 302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3420" y="1768"/>
              <a:ext cx="38" cy="11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5" name="Line 303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3458" y="1660"/>
              <a:ext cx="39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6" name="Line 304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3497" y="1559"/>
              <a:ext cx="38" cy="1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7" name="Line 30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3535" y="1468"/>
              <a:ext cx="38" cy="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8" name="Line 306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3573" y="1390"/>
              <a:ext cx="39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09" name="Line 307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 flipV="1">
              <a:off x="3612" y="1326"/>
              <a:ext cx="38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0" name="Line 308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3650" y="1279"/>
              <a:ext cx="39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1" name="Line 30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V="1">
              <a:off x="3689" y="1250"/>
              <a:ext cx="38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2" name="Rectangle 310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571" y="1011"/>
              <a:ext cx="6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Cosine Curve</a:t>
              </a:r>
              <a:endParaRPr lang="en-US" sz="1400" dirty="0"/>
            </a:p>
          </p:txBody>
        </p:sp>
        <p:sp>
          <p:nvSpPr>
            <p:cNvPr id="33913" name="Line 311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 flipV="1">
              <a:off x="3764" y="2498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4" name="Line 312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3764" y="1243"/>
              <a:ext cx="1" cy="127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5" name="Line 313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3936" y="2506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6" name="Line 314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108" y="2498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7" name="Line 31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V="1">
              <a:off x="4108" y="1243"/>
              <a:ext cx="1" cy="127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8" name="Line 316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V="1">
              <a:off x="4282" y="2506"/>
              <a:ext cx="1" cy="2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19" name="Line 317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V="1">
              <a:off x="4454" y="2498"/>
              <a:ext cx="1" cy="44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0" name="Line 31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454" y="1243"/>
              <a:ext cx="1" cy="1277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1" name="Line 31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3762" y="1243"/>
              <a:ext cx="38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2" name="Line 32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3800" y="1253"/>
              <a:ext cx="39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3" name="Line 321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3839" y="1282"/>
              <a:ext cx="38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4" name="Line 322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>
              <a:off x="3877" y="1329"/>
              <a:ext cx="39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5" name="Line 32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>
              <a:off x="3916" y="1393"/>
              <a:ext cx="38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6" name="Line 324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>
              <a:off x="3954" y="1471"/>
              <a:ext cx="39" cy="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7" name="Line 325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3993" y="1562"/>
              <a:ext cx="38" cy="10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8" name="Line 326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4031" y="1663"/>
              <a:ext cx="39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29" name="Line 327"/>
            <p:cNvSpPr>
              <a:spLocks noChangeShapeType="1"/>
            </p:cNvSpPr>
            <p:nvPr>
              <p:custDataLst>
                <p:tags r:id="rId132"/>
              </p:custDataLst>
            </p:nvPr>
          </p:nvSpPr>
          <p:spPr bwMode="auto">
            <a:xfrm>
              <a:off x="4070" y="1771"/>
              <a:ext cx="38" cy="1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0" name="Line 328"/>
            <p:cNvSpPr>
              <a:spLocks noChangeShapeType="1"/>
            </p:cNvSpPr>
            <p:nvPr>
              <p:custDataLst>
                <p:tags r:id="rId133"/>
              </p:custDataLst>
            </p:nvPr>
          </p:nvSpPr>
          <p:spPr bwMode="auto">
            <a:xfrm>
              <a:off x="4108" y="1881"/>
              <a:ext cx="38" cy="1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1" name="Line 329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4146" y="1993"/>
              <a:ext cx="39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2" name="Line 330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>
              <a:off x="4185" y="2101"/>
              <a:ext cx="38" cy="1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3" name="Line 331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4223" y="2201"/>
              <a:ext cx="39" cy="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4" name="Line 332"/>
            <p:cNvSpPr>
              <a:spLocks noChangeShapeType="1"/>
            </p:cNvSpPr>
            <p:nvPr>
              <p:custDataLst>
                <p:tags r:id="rId137"/>
              </p:custDataLst>
            </p:nvPr>
          </p:nvSpPr>
          <p:spPr bwMode="auto">
            <a:xfrm>
              <a:off x="4262" y="2293"/>
              <a:ext cx="38" cy="7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5" name="Line 333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>
              <a:off x="4300" y="2371"/>
              <a:ext cx="39" cy="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6" name="Line 334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4339" y="2435"/>
              <a:ext cx="38" cy="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7" name="Line 335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>
              <a:off x="4377" y="2482"/>
              <a:ext cx="38" cy="2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8" name="Line 336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4415" y="2511"/>
              <a:ext cx="39" cy="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3939" name="Line 337"/>
            <p:cNvSpPr>
              <a:spLocks noChangeShapeType="1"/>
            </p:cNvSpPr>
            <p:nvPr>
              <p:custDataLst>
                <p:tags r:id="rId142"/>
              </p:custDataLst>
            </p:nvPr>
          </p:nvSpPr>
          <p:spPr bwMode="auto">
            <a:xfrm flipV="1">
              <a:off x="3722" y="1243"/>
              <a:ext cx="38" cy="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This curve repeats itself every 360°.</a:t>
            </a:r>
          </a:p>
          <a:p>
            <a:pPr lvl="1"/>
            <a:r>
              <a:rPr lang="en-US" dirty="0"/>
              <a:t>The cosine of any angle falls between -1 and +1.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b. Cosine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327"/>
          <p:cNvGrpSpPr>
            <a:grpSpLocks/>
          </p:cNvGrpSpPr>
          <p:nvPr/>
        </p:nvGrpSpPr>
        <p:grpSpPr bwMode="auto">
          <a:xfrm>
            <a:off x="784006" y="2653959"/>
            <a:ext cx="2951164" cy="2635252"/>
            <a:chOff x="2045" y="1330"/>
            <a:chExt cx="1859" cy="1660"/>
          </a:xfrm>
        </p:grpSpPr>
        <p:sp>
          <p:nvSpPr>
            <p:cNvPr id="34823" name="Line 1328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381" y="1389"/>
              <a:ext cx="1" cy="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24" name="Line 1329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381" y="2668"/>
              <a:ext cx="13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25" name="Line 1330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2381" y="1389"/>
              <a:ext cx="13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26" name="Line 1331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342" y="2668"/>
              <a:ext cx="77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27" name="Rectangle 133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72" y="2610"/>
              <a:ext cx="1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00"/>
                  </a:solidFill>
                </a:rPr>
                <a:t>-1.0</a:t>
              </a:r>
            </a:p>
          </p:txBody>
        </p:sp>
        <p:sp>
          <p:nvSpPr>
            <p:cNvPr id="34828" name="Line 133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356" y="2509"/>
              <a:ext cx="50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29" name="Line 133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381" y="2509"/>
              <a:ext cx="36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0" name="Line 133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342" y="2348"/>
              <a:ext cx="77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1" name="Line 133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381" y="2348"/>
              <a:ext cx="1385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2" name="Rectangle 133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72" y="2290"/>
              <a:ext cx="19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-0.5</a:t>
              </a:r>
              <a:endParaRPr lang="en-US" sz="1400"/>
            </a:p>
          </p:txBody>
        </p:sp>
        <p:sp>
          <p:nvSpPr>
            <p:cNvPr id="34833" name="Line 133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356" y="2189"/>
              <a:ext cx="50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4" name="Line 133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81" y="2189"/>
              <a:ext cx="36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5" name="Line 134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342" y="2029"/>
              <a:ext cx="77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6" name="Line 1341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381" y="2029"/>
              <a:ext cx="1385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7" name="Rectangle 13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97" y="1970"/>
              <a:ext cx="1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0.0</a:t>
              </a:r>
              <a:endParaRPr lang="en-US" sz="1400"/>
            </a:p>
          </p:txBody>
        </p:sp>
        <p:sp>
          <p:nvSpPr>
            <p:cNvPr id="34838" name="Line 134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356" y="1869"/>
              <a:ext cx="50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39" name="Line 134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381" y="1869"/>
              <a:ext cx="36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40" name="Line 134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342" y="1709"/>
              <a:ext cx="77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41" name="Line 134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381" y="1709"/>
              <a:ext cx="1385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42" name="Rectangle 13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97" y="1650"/>
              <a:ext cx="1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0.5</a:t>
              </a:r>
              <a:endParaRPr lang="en-US" sz="1400"/>
            </a:p>
          </p:txBody>
        </p:sp>
        <p:sp>
          <p:nvSpPr>
            <p:cNvPr id="34843" name="Line 134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356" y="1549"/>
              <a:ext cx="50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44" name="Line 134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381" y="1549"/>
              <a:ext cx="36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45" name="Line 135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2342" y="1389"/>
              <a:ext cx="77" cy="1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46" name="Rectangle 135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197" y="1330"/>
              <a:ext cx="1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3300"/>
                  </a:solidFill>
                </a:rPr>
                <a:t>1.0</a:t>
              </a:r>
            </a:p>
          </p:txBody>
        </p:sp>
        <p:sp>
          <p:nvSpPr>
            <p:cNvPr id="34847" name="Rectangle 135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951" y="1969"/>
              <a:ext cx="32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Cosine</a:t>
              </a:r>
              <a:endParaRPr lang="en-US" sz="1400"/>
            </a:p>
          </p:txBody>
        </p:sp>
        <p:sp>
          <p:nvSpPr>
            <p:cNvPr id="34848" name="Line 135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2381" y="2646"/>
              <a:ext cx="1" cy="45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49" name="Rectangle 135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360" y="2726"/>
              <a:ext cx="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0</a:t>
              </a:r>
              <a:endParaRPr lang="en-US" sz="1400"/>
            </a:p>
          </p:txBody>
        </p:sp>
        <p:sp>
          <p:nvSpPr>
            <p:cNvPr id="34850" name="Line 135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2555" y="2654"/>
              <a:ext cx="1" cy="2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1" name="Line 135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555" y="2632"/>
              <a:ext cx="1" cy="36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2" name="Line 135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727" y="2646"/>
              <a:ext cx="1" cy="45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3" name="Line 135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2727" y="1389"/>
              <a:ext cx="1" cy="127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4" name="Rectangle 1359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86" y="2726"/>
              <a:ext cx="1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90</a:t>
              </a:r>
              <a:endParaRPr lang="en-US" sz="1400"/>
            </a:p>
          </p:txBody>
        </p:sp>
        <p:sp>
          <p:nvSpPr>
            <p:cNvPr id="34855" name="Line 136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2900" y="2654"/>
              <a:ext cx="1" cy="2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6" name="Line 136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2900" y="2632"/>
              <a:ext cx="1" cy="36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7" name="Line 136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3074" y="2646"/>
              <a:ext cx="1" cy="45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8" name="Line 136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3074" y="1389"/>
              <a:ext cx="1" cy="127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59" name="Rectangle 136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2" y="2726"/>
              <a:ext cx="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180</a:t>
              </a:r>
              <a:endParaRPr lang="en-US" sz="1400"/>
            </a:p>
          </p:txBody>
        </p:sp>
        <p:sp>
          <p:nvSpPr>
            <p:cNvPr id="34860" name="Line 136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3247" y="2654"/>
              <a:ext cx="1" cy="2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1" name="Line 136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3247" y="2632"/>
              <a:ext cx="1" cy="36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2" name="Line 136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3419" y="2646"/>
              <a:ext cx="1" cy="45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3" name="Line 136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3419" y="1389"/>
              <a:ext cx="1" cy="127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4" name="Rectangle 136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357" y="2726"/>
              <a:ext cx="19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270</a:t>
              </a:r>
              <a:endParaRPr lang="en-US" sz="1400"/>
            </a:p>
          </p:txBody>
        </p:sp>
        <p:sp>
          <p:nvSpPr>
            <p:cNvPr id="34865" name="Line 137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3593" y="2654"/>
              <a:ext cx="1" cy="2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6" name="Line 137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593" y="2632"/>
              <a:ext cx="1" cy="36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7" name="Line 137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766" y="2646"/>
              <a:ext cx="1" cy="45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8" name="Line 137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3766" y="1389"/>
              <a:ext cx="1" cy="1279"/>
            </a:xfrm>
            <a:prstGeom prst="line">
              <a:avLst/>
            </a:prstGeom>
            <a:noFill/>
            <a:ln w="793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69" name="Rectangle 137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704" y="2726"/>
              <a:ext cx="20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360</a:t>
              </a:r>
              <a:endParaRPr lang="en-US" sz="1400"/>
            </a:p>
          </p:txBody>
        </p:sp>
        <p:sp>
          <p:nvSpPr>
            <p:cNvPr id="34870" name="Rectangle 137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681" y="2854"/>
              <a:ext cx="81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Angle, in degrees</a:t>
              </a:r>
              <a:endParaRPr lang="en-US" sz="1400"/>
            </a:p>
          </p:txBody>
        </p:sp>
        <p:sp>
          <p:nvSpPr>
            <p:cNvPr id="34871" name="Line 1376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381" y="1389"/>
              <a:ext cx="38" cy="1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2" name="Line 137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2419" y="1399"/>
              <a:ext cx="39" cy="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3" name="Line 137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2458" y="1428"/>
              <a:ext cx="38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4" name="Line 137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2496" y="1475"/>
              <a:ext cx="39" cy="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5" name="Line 138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2535" y="1539"/>
              <a:ext cx="38" cy="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6" name="Line 138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2573" y="1618"/>
              <a:ext cx="39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7" name="Line 138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612" y="1709"/>
              <a:ext cx="38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8" name="Line 138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2650" y="1810"/>
              <a:ext cx="39" cy="1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79" name="Line 1384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689" y="1918"/>
              <a:ext cx="38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0" name="Line 138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2727" y="2029"/>
              <a:ext cx="39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1" name="Line 1386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766" y="2140"/>
              <a:ext cx="39" cy="1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2" name="Line 1387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2805" y="2248"/>
              <a:ext cx="38" cy="1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3" name="Line 1388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2843" y="2348"/>
              <a:ext cx="39" cy="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4" name="Line 1389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2882" y="2441"/>
              <a:ext cx="38" cy="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5" name="Line 1390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2920" y="2519"/>
              <a:ext cx="39" cy="6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6" name="Line 1391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959" y="2584"/>
              <a:ext cx="38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7" name="Line 1392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2997" y="2631"/>
              <a:ext cx="39" cy="2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8" name="Line 139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036" y="2659"/>
              <a:ext cx="36" cy="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89" name="Freeform 1394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3072" y="2659"/>
              <a:ext cx="39" cy="9"/>
            </a:xfrm>
            <a:custGeom>
              <a:avLst/>
              <a:gdLst>
                <a:gd name="T0" fmla="*/ 0 w 136"/>
                <a:gd name="T1" fmla="*/ 9 h 32"/>
                <a:gd name="T2" fmla="*/ 36 w 136"/>
                <a:gd name="T3" fmla="*/ 1 h 32"/>
                <a:gd name="T4" fmla="*/ 39 w 136"/>
                <a:gd name="T5" fmla="*/ 0 h 32"/>
                <a:gd name="T6" fmla="*/ 0 60000 65536"/>
                <a:gd name="T7" fmla="*/ 0 60000 65536"/>
                <a:gd name="T8" fmla="*/ 0 60000 65536"/>
                <a:gd name="T9" fmla="*/ 0 w 136"/>
                <a:gd name="T10" fmla="*/ 0 h 32"/>
                <a:gd name="T11" fmla="*/ 136 w 136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32">
                  <a:moveTo>
                    <a:pt x="0" y="32"/>
                  </a:moveTo>
                  <a:lnTo>
                    <a:pt x="124" y="2"/>
                  </a:lnTo>
                  <a:lnTo>
                    <a:pt x="136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0" name="Freeform 1395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3111" y="2631"/>
              <a:ext cx="38" cy="28"/>
            </a:xfrm>
            <a:custGeom>
              <a:avLst/>
              <a:gdLst>
                <a:gd name="T0" fmla="*/ 0 w 135"/>
                <a:gd name="T1" fmla="*/ 28 h 101"/>
                <a:gd name="T2" fmla="*/ 29 w 135"/>
                <a:gd name="T3" fmla="*/ 7 h 101"/>
                <a:gd name="T4" fmla="*/ 38 w 135"/>
                <a:gd name="T5" fmla="*/ 0 h 101"/>
                <a:gd name="T6" fmla="*/ 0 60000 65536"/>
                <a:gd name="T7" fmla="*/ 0 60000 65536"/>
                <a:gd name="T8" fmla="*/ 0 60000 65536"/>
                <a:gd name="T9" fmla="*/ 0 w 135"/>
                <a:gd name="T10" fmla="*/ 0 h 101"/>
                <a:gd name="T11" fmla="*/ 135 w 135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101">
                  <a:moveTo>
                    <a:pt x="0" y="101"/>
                  </a:moveTo>
                  <a:lnTo>
                    <a:pt x="102" y="24"/>
                  </a:lnTo>
                  <a:lnTo>
                    <a:pt x="135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1" name="Line 1396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V="1">
              <a:off x="3149" y="2602"/>
              <a:ext cx="23" cy="2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2" name="Line 139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V="1">
              <a:off x="3184" y="2584"/>
              <a:ext cx="4" cy="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3" name="Line 1398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V="1">
              <a:off x="3188" y="2552"/>
              <a:ext cx="19" cy="32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4" name="Line 139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V="1">
              <a:off x="3216" y="2519"/>
              <a:ext cx="11" cy="18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5" name="Line 140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V="1">
              <a:off x="3227" y="2486"/>
              <a:ext cx="16" cy="3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6" name="Line 140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3251" y="2441"/>
              <a:ext cx="14" cy="2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7" name="Line 1402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3265" y="2407"/>
              <a:ext cx="14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8" name="Freeform 1403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86" y="2350"/>
              <a:ext cx="18" cy="40"/>
            </a:xfrm>
            <a:custGeom>
              <a:avLst/>
              <a:gdLst>
                <a:gd name="T0" fmla="*/ 0 w 61"/>
                <a:gd name="T1" fmla="*/ 40 h 143"/>
                <a:gd name="T2" fmla="*/ 15 w 61"/>
                <a:gd name="T3" fmla="*/ 7 h 143"/>
                <a:gd name="T4" fmla="*/ 18 w 61"/>
                <a:gd name="T5" fmla="*/ 0 h 143"/>
                <a:gd name="T6" fmla="*/ 0 60000 65536"/>
                <a:gd name="T7" fmla="*/ 0 60000 65536"/>
                <a:gd name="T8" fmla="*/ 0 60000 65536"/>
                <a:gd name="T9" fmla="*/ 0 w 61"/>
                <a:gd name="T10" fmla="*/ 0 h 143"/>
                <a:gd name="T11" fmla="*/ 61 w 61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43">
                  <a:moveTo>
                    <a:pt x="0" y="143"/>
                  </a:moveTo>
                  <a:lnTo>
                    <a:pt x="50" y="25"/>
                  </a:lnTo>
                  <a:lnTo>
                    <a:pt x="61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899" name="Line 1404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V="1">
              <a:off x="3304" y="2316"/>
              <a:ext cx="13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0" name="Freeform 1405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323" y="2248"/>
              <a:ext cx="19" cy="50"/>
            </a:xfrm>
            <a:custGeom>
              <a:avLst/>
              <a:gdLst>
                <a:gd name="T0" fmla="*/ 0 w 67"/>
                <a:gd name="T1" fmla="*/ 50 h 176"/>
                <a:gd name="T2" fmla="*/ 13 w 67"/>
                <a:gd name="T3" fmla="*/ 16 h 176"/>
                <a:gd name="T4" fmla="*/ 19 w 67"/>
                <a:gd name="T5" fmla="*/ 0 h 176"/>
                <a:gd name="T6" fmla="*/ 0 60000 65536"/>
                <a:gd name="T7" fmla="*/ 0 60000 65536"/>
                <a:gd name="T8" fmla="*/ 0 60000 65536"/>
                <a:gd name="T9" fmla="*/ 0 w 67"/>
                <a:gd name="T10" fmla="*/ 0 h 176"/>
                <a:gd name="T11" fmla="*/ 67 w 67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176">
                  <a:moveTo>
                    <a:pt x="0" y="176"/>
                  </a:moveTo>
                  <a:lnTo>
                    <a:pt x="45" y="56"/>
                  </a:lnTo>
                  <a:lnTo>
                    <a:pt x="67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1" name="Line 1406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V="1">
              <a:off x="3342" y="2214"/>
              <a:ext cx="12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2" name="Line 1407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3360" y="2163"/>
              <a:ext cx="13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3" name="Line 1408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78" y="2140"/>
              <a:ext cx="3" cy="6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4" name="Line 1409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81" y="2106"/>
              <a:ext cx="12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5" name="Line 141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99" y="2054"/>
              <a:ext cx="12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6" name="Line 141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V="1">
              <a:off x="3417" y="2030"/>
              <a:ext cx="2" cy="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7" name="Line 141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V="1">
              <a:off x="3419" y="1995"/>
              <a:ext cx="12" cy="3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8" name="Line 1413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V="1">
              <a:off x="3437" y="1944"/>
              <a:ext cx="12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09" name="Line 1414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V="1">
              <a:off x="3455" y="1918"/>
              <a:ext cx="3" cy="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0" name="Line 1415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3458" y="1884"/>
              <a:ext cx="12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1" name="Line 1416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V="1">
              <a:off x="3476" y="1832"/>
              <a:ext cx="12" cy="3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2" name="Line 1417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V="1">
              <a:off x="3494" y="1810"/>
              <a:ext cx="2" cy="5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3" name="Line 141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V="1">
              <a:off x="3496" y="1776"/>
              <a:ext cx="13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4" name="Freeform 1419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515" y="1709"/>
              <a:ext cx="20" cy="50"/>
            </a:xfrm>
            <a:custGeom>
              <a:avLst/>
              <a:gdLst>
                <a:gd name="T0" fmla="*/ 0 w 68"/>
                <a:gd name="T1" fmla="*/ 50 h 176"/>
                <a:gd name="T2" fmla="*/ 14 w 68"/>
                <a:gd name="T3" fmla="*/ 16 h 176"/>
                <a:gd name="T4" fmla="*/ 20 w 68"/>
                <a:gd name="T5" fmla="*/ 0 h 176"/>
                <a:gd name="T6" fmla="*/ 0 60000 65536"/>
                <a:gd name="T7" fmla="*/ 0 60000 65536"/>
                <a:gd name="T8" fmla="*/ 0 60000 65536"/>
                <a:gd name="T9" fmla="*/ 0 w 68"/>
                <a:gd name="T10" fmla="*/ 0 h 176"/>
                <a:gd name="T11" fmla="*/ 68 w 68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76">
                  <a:moveTo>
                    <a:pt x="0" y="176"/>
                  </a:moveTo>
                  <a:lnTo>
                    <a:pt x="46" y="57"/>
                  </a:lnTo>
                  <a:lnTo>
                    <a:pt x="68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5" name="Line 142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V="1">
              <a:off x="3535" y="1675"/>
              <a:ext cx="14" cy="3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6" name="Freeform 1421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556" y="1618"/>
              <a:ext cx="17" cy="40"/>
            </a:xfrm>
            <a:custGeom>
              <a:avLst/>
              <a:gdLst>
                <a:gd name="T0" fmla="*/ 0 w 61"/>
                <a:gd name="T1" fmla="*/ 40 h 143"/>
                <a:gd name="T2" fmla="*/ 14 w 61"/>
                <a:gd name="T3" fmla="*/ 7 h 143"/>
                <a:gd name="T4" fmla="*/ 17 w 61"/>
                <a:gd name="T5" fmla="*/ 0 h 143"/>
                <a:gd name="T6" fmla="*/ 0 60000 65536"/>
                <a:gd name="T7" fmla="*/ 0 60000 65536"/>
                <a:gd name="T8" fmla="*/ 0 60000 65536"/>
                <a:gd name="T9" fmla="*/ 0 w 61"/>
                <a:gd name="T10" fmla="*/ 0 h 143"/>
                <a:gd name="T11" fmla="*/ 61 w 61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43">
                  <a:moveTo>
                    <a:pt x="0" y="143"/>
                  </a:moveTo>
                  <a:lnTo>
                    <a:pt x="50" y="25"/>
                  </a:lnTo>
                  <a:lnTo>
                    <a:pt x="61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7" name="Line 1422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 flipV="1">
              <a:off x="3573" y="1585"/>
              <a:ext cx="16" cy="33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8" name="Line 1423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97" y="1539"/>
              <a:ext cx="15" cy="30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19" name="Line 1424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3612" y="1508"/>
              <a:ext cx="18" cy="31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20" name="Line 14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3640" y="1475"/>
              <a:ext cx="10" cy="17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21" name="Line 1426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3650" y="1446"/>
              <a:ext cx="23" cy="29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22" name="Line 1427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3685" y="1428"/>
              <a:ext cx="4" cy="4"/>
            </a:xfrm>
            <a:prstGeom prst="line">
              <a:avLst/>
            </a:pr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23" name="Freeform 142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689" y="1399"/>
              <a:ext cx="38" cy="29"/>
            </a:xfrm>
            <a:custGeom>
              <a:avLst/>
              <a:gdLst>
                <a:gd name="T0" fmla="*/ 0 w 136"/>
                <a:gd name="T1" fmla="*/ 29 h 101"/>
                <a:gd name="T2" fmla="*/ 28 w 136"/>
                <a:gd name="T3" fmla="*/ 7 h 101"/>
                <a:gd name="T4" fmla="*/ 38 w 136"/>
                <a:gd name="T5" fmla="*/ 0 h 101"/>
                <a:gd name="T6" fmla="*/ 0 60000 65536"/>
                <a:gd name="T7" fmla="*/ 0 60000 65536"/>
                <a:gd name="T8" fmla="*/ 0 60000 65536"/>
                <a:gd name="T9" fmla="*/ 0 w 136"/>
                <a:gd name="T10" fmla="*/ 0 h 101"/>
                <a:gd name="T11" fmla="*/ 136 w 136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101">
                  <a:moveTo>
                    <a:pt x="0" y="101"/>
                  </a:moveTo>
                  <a:lnTo>
                    <a:pt x="102" y="24"/>
                  </a:lnTo>
                  <a:lnTo>
                    <a:pt x="136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4924" name="Freeform 1429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727" y="1389"/>
              <a:ext cx="39" cy="10"/>
            </a:xfrm>
            <a:custGeom>
              <a:avLst/>
              <a:gdLst>
                <a:gd name="T0" fmla="*/ 0 w 135"/>
                <a:gd name="T1" fmla="*/ 10 h 36"/>
                <a:gd name="T2" fmla="*/ 36 w 135"/>
                <a:gd name="T3" fmla="*/ 1 h 36"/>
                <a:gd name="T4" fmla="*/ 39 w 135"/>
                <a:gd name="T5" fmla="*/ 0 h 36"/>
                <a:gd name="T6" fmla="*/ 0 60000 65536"/>
                <a:gd name="T7" fmla="*/ 0 60000 65536"/>
                <a:gd name="T8" fmla="*/ 0 60000 65536"/>
                <a:gd name="T9" fmla="*/ 0 w 135"/>
                <a:gd name="T10" fmla="*/ 0 h 36"/>
                <a:gd name="T11" fmla="*/ 135 w 135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36">
                  <a:moveTo>
                    <a:pt x="0" y="36"/>
                  </a:moveTo>
                  <a:lnTo>
                    <a:pt x="123" y="3"/>
                  </a:lnTo>
                  <a:lnTo>
                    <a:pt x="135" y="0"/>
                  </a:lnTo>
                </a:path>
              </a:pathLst>
            </a:custGeom>
            <a:noFill/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/>
            </a:p>
          </p:txBody>
        </p:sp>
      </p:grp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32460"/>
              </p:ext>
            </p:extLst>
          </p:nvPr>
        </p:nvGraphicFramePr>
        <p:xfrm>
          <a:off x="4379742" y="2988604"/>
          <a:ext cx="4271889" cy="1676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1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Angle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 = cos(Angle)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</a:t>
                      </a:r>
                      <a:r>
                        <a:rPr lang="en-US" sz="1600" baseline="30000" dirty="0"/>
                        <a:t>-1</a:t>
                      </a:r>
                      <a:r>
                        <a:rPr lang="en-US" sz="1600" dirty="0"/>
                        <a:t>(x)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+60°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+60°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+120°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-240°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-0.500000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+120°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inverse cosine of a number between +1 and -1 on a calculator will always return an angle between 0° and +180°.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b. Cosine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9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8247821"/>
              </p:ext>
            </p:extLst>
          </p:nvPr>
        </p:nvGraphicFramePr>
        <p:xfrm>
          <a:off x="1735863" y="2736148"/>
          <a:ext cx="25685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QuickCAD Drawing" r:id="rId4" imgW="3664429" imgH="3327640" progId="">
                  <p:embed/>
                </p:oleObj>
              </mc:Choice>
              <mc:Fallback>
                <p:oleObj name="QuickCAD Drawing" r:id="rId4" imgW="3664429" imgH="332764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863" y="2736148"/>
                        <a:ext cx="25685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7836110"/>
              </p:ext>
            </p:extLst>
          </p:nvPr>
        </p:nvGraphicFramePr>
        <p:xfrm>
          <a:off x="4682561" y="3012167"/>
          <a:ext cx="2702977" cy="97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622080" progId="Equation.DSMT4">
                  <p:embed/>
                </p:oleObj>
              </mc:Choice>
              <mc:Fallback>
                <p:oleObj name="Equation" r:id="rId6" imgW="1726920" imgH="6220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561" y="3012167"/>
                        <a:ext cx="2702977" cy="973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To solve a triangle using the law of cosines you must have either:</a:t>
            </a:r>
          </a:p>
          <a:p>
            <a:pPr lvl="2"/>
            <a:r>
              <a:rPr lang="en-US" dirty="0"/>
              <a:t>three sides, or,</a:t>
            </a:r>
          </a:p>
          <a:p>
            <a:pPr lvl="2"/>
            <a:r>
              <a:rPr lang="en-US" dirty="0"/>
              <a:t>two sides and an angle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b. Cosine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9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264365"/>
              </p:ext>
            </p:extLst>
          </p:nvPr>
        </p:nvGraphicFramePr>
        <p:xfrm>
          <a:off x="2285999" y="4523558"/>
          <a:ext cx="4819650" cy="134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21000" imgH="812800" progId="Equation.DSMT4">
                  <p:embed/>
                </p:oleObj>
              </mc:Choice>
              <mc:Fallback>
                <p:oleObj name="Equation" r:id="rId15" imgW="2921000" imgH="812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9" y="4523558"/>
                        <a:ext cx="4819650" cy="1341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778034" y="2355215"/>
            <a:ext cx="3179763" cy="1125538"/>
            <a:chOff x="2895600" y="2263775"/>
            <a:chExt cx="3179763" cy="1125538"/>
          </a:xfrm>
        </p:grpSpPr>
        <p:sp>
          <p:nvSpPr>
            <p:cNvPr id="12296" name="Line 1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2955925" y="2465388"/>
              <a:ext cx="1246188" cy="9239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1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202113" y="2465388"/>
              <a:ext cx="1873250" cy="904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9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955925" y="2555875"/>
              <a:ext cx="3119438" cy="8334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49738" y="2633663"/>
              <a:ext cx="1218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GreekC" pitchFamily="2" charset="0"/>
                </a:rPr>
                <a:t>r</a:t>
              </a:r>
              <a:endParaRPr lang="en-US" dirty="0">
                <a:latin typeface="GreekC" pitchFamily="2" charset="0"/>
              </a:endParaRPr>
            </a:p>
          </p:txBody>
        </p:sp>
        <p:sp>
          <p:nvSpPr>
            <p:cNvPr id="12300" name="Freeform 2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021138" y="2476500"/>
              <a:ext cx="406400" cy="211138"/>
            </a:xfrm>
            <a:custGeom>
              <a:avLst/>
              <a:gdLst>
                <a:gd name="T0" fmla="*/ 0 w 900"/>
                <a:gd name="T1" fmla="*/ 122567 h 472"/>
                <a:gd name="T2" fmla="*/ 57348 w 900"/>
                <a:gd name="T3" fmla="*/ 176247 h 472"/>
                <a:gd name="T4" fmla="*/ 129596 w 900"/>
                <a:gd name="T5" fmla="*/ 206665 h 472"/>
                <a:gd name="T6" fmla="*/ 208167 w 900"/>
                <a:gd name="T7" fmla="*/ 211138 h 472"/>
                <a:gd name="T8" fmla="*/ 283577 w 900"/>
                <a:gd name="T9" fmla="*/ 188324 h 472"/>
                <a:gd name="T10" fmla="*/ 346343 w 900"/>
                <a:gd name="T11" fmla="*/ 141355 h 472"/>
                <a:gd name="T12" fmla="*/ 388789 w 900"/>
                <a:gd name="T13" fmla="*/ 76045 h 472"/>
                <a:gd name="T14" fmla="*/ 406400 w 900"/>
                <a:gd name="T15" fmla="*/ 0 h 4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0"/>
                <a:gd name="T25" fmla="*/ 0 h 472"/>
                <a:gd name="T26" fmla="*/ 900 w 900"/>
                <a:gd name="T27" fmla="*/ 472 h 4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0" h="472">
                  <a:moveTo>
                    <a:pt x="0" y="274"/>
                  </a:moveTo>
                  <a:lnTo>
                    <a:pt x="127" y="394"/>
                  </a:lnTo>
                  <a:lnTo>
                    <a:pt x="287" y="462"/>
                  </a:lnTo>
                  <a:lnTo>
                    <a:pt x="461" y="472"/>
                  </a:lnTo>
                  <a:lnTo>
                    <a:pt x="628" y="421"/>
                  </a:lnTo>
                  <a:lnTo>
                    <a:pt x="767" y="316"/>
                  </a:lnTo>
                  <a:lnTo>
                    <a:pt x="861" y="170"/>
                  </a:lnTo>
                  <a:lnTo>
                    <a:pt x="90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2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021138" y="2598738"/>
              <a:ext cx="47625" cy="49212"/>
            </a:xfrm>
            <a:custGeom>
              <a:avLst/>
              <a:gdLst>
                <a:gd name="T0" fmla="*/ 47625 w 120"/>
                <a:gd name="T1" fmla="*/ 30407 h 123"/>
                <a:gd name="T2" fmla="*/ 0 w 120"/>
                <a:gd name="T3" fmla="*/ 0 h 123"/>
                <a:gd name="T4" fmla="*/ 27781 w 120"/>
                <a:gd name="T5" fmla="*/ 49212 h 123"/>
                <a:gd name="T6" fmla="*/ 47625 w 120"/>
                <a:gd name="T7" fmla="*/ 30407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23"/>
                <a:gd name="T14" fmla="*/ 120 w 120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23">
                  <a:moveTo>
                    <a:pt x="120" y="76"/>
                  </a:moveTo>
                  <a:lnTo>
                    <a:pt x="0" y="0"/>
                  </a:lnTo>
                  <a:lnTo>
                    <a:pt x="70" y="123"/>
                  </a:lnTo>
                  <a:lnTo>
                    <a:pt x="120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2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021138" y="2598738"/>
              <a:ext cx="47625" cy="49212"/>
            </a:xfrm>
            <a:custGeom>
              <a:avLst/>
              <a:gdLst>
                <a:gd name="T0" fmla="*/ 0 w 106"/>
                <a:gd name="T1" fmla="*/ 0 h 109"/>
                <a:gd name="T2" fmla="*/ 27856 w 106"/>
                <a:gd name="T3" fmla="*/ 49212 h 109"/>
                <a:gd name="T4" fmla="*/ 47625 w 106"/>
                <a:gd name="T5" fmla="*/ 30250 h 109"/>
                <a:gd name="T6" fmla="*/ 0 w 106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109"/>
                <a:gd name="T14" fmla="*/ 106 w 106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109">
                  <a:moveTo>
                    <a:pt x="0" y="0"/>
                  </a:moveTo>
                  <a:lnTo>
                    <a:pt x="62" y="109"/>
                  </a:lnTo>
                  <a:lnTo>
                    <a:pt x="106" y="6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2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403725" y="2476500"/>
              <a:ext cx="26988" cy="55563"/>
            </a:xfrm>
            <a:custGeom>
              <a:avLst/>
              <a:gdLst>
                <a:gd name="T0" fmla="*/ 26988 w 68"/>
                <a:gd name="T1" fmla="*/ 55563 h 141"/>
                <a:gd name="T2" fmla="*/ 23019 w 68"/>
                <a:gd name="T3" fmla="*/ 0 h 141"/>
                <a:gd name="T4" fmla="*/ 0 w 68"/>
                <a:gd name="T5" fmla="*/ 51228 h 141"/>
                <a:gd name="T6" fmla="*/ 26988 w 68"/>
                <a:gd name="T7" fmla="*/ 55563 h 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141"/>
                <a:gd name="T14" fmla="*/ 68 w 68"/>
                <a:gd name="T15" fmla="*/ 141 h 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141">
                  <a:moveTo>
                    <a:pt x="68" y="141"/>
                  </a:moveTo>
                  <a:lnTo>
                    <a:pt x="58" y="0"/>
                  </a:lnTo>
                  <a:lnTo>
                    <a:pt x="0" y="130"/>
                  </a:lnTo>
                  <a:lnTo>
                    <a:pt x="6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2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403725" y="2476500"/>
              <a:ext cx="26988" cy="55563"/>
            </a:xfrm>
            <a:custGeom>
              <a:avLst/>
              <a:gdLst>
                <a:gd name="T0" fmla="*/ 22940 w 60"/>
                <a:gd name="T1" fmla="*/ 0 h 125"/>
                <a:gd name="T2" fmla="*/ 0 w 60"/>
                <a:gd name="T3" fmla="*/ 51118 h 125"/>
                <a:gd name="T4" fmla="*/ 26988 w 60"/>
                <a:gd name="T5" fmla="*/ 55563 h 125"/>
                <a:gd name="T6" fmla="*/ 22940 w 60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125"/>
                <a:gd name="T14" fmla="*/ 60 w 60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125">
                  <a:moveTo>
                    <a:pt x="51" y="0"/>
                  </a:moveTo>
                  <a:lnTo>
                    <a:pt x="0" y="115"/>
                  </a:lnTo>
                  <a:lnTo>
                    <a:pt x="60" y="125"/>
                  </a:lnTo>
                  <a:lnTo>
                    <a:pt x="5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Rectangle 2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33863" y="3114675"/>
              <a:ext cx="679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282.3 ft</a:t>
              </a:r>
              <a:endParaRPr lang="en-US"/>
            </a:p>
          </p:txBody>
        </p:sp>
        <p:sp>
          <p:nvSpPr>
            <p:cNvPr id="12306" name="Rectangle 2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86313" y="2263775"/>
              <a:ext cx="679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163.9 </a:t>
              </a:r>
              <a:r>
                <a:rPr lang="en-US" sz="1600" dirty="0" err="1">
                  <a:solidFill>
                    <a:srgbClr val="000000"/>
                  </a:solidFill>
                </a:rPr>
                <a:t>ft</a:t>
              </a:r>
              <a:endParaRPr lang="en-US" dirty="0"/>
            </a:p>
          </p:txBody>
        </p:sp>
        <p:sp>
          <p:nvSpPr>
            <p:cNvPr id="12307" name="Rectangle 2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95600" y="2651125"/>
              <a:ext cx="6794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135.7 ft</a:t>
              </a: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i="0" dirty="0"/>
              <a:t>Example</a:t>
            </a:r>
          </a:p>
          <a:p>
            <a:pPr lvl="2"/>
            <a:r>
              <a:rPr lang="en-US" dirty="0"/>
              <a:t>Compute the value of the angle ρ in the triangle: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From the Law of Cosines: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b. Cosine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Tangent of an angle is not limited to ±1.0</a:t>
            </a:r>
          </a:p>
          <a:p>
            <a:pPr lvl="1"/>
            <a:r>
              <a:rPr lang="en-US" dirty="0"/>
              <a:t>Range is ±(infinity)</a:t>
            </a:r>
          </a:p>
          <a:p>
            <a:pPr lvl="1"/>
            <a:r>
              <a:rPr lang="en-US" dirty="0"/>
              <a:t>Repeats every 180°</a:t>
            </a:r>
          </a:p>
          <a:p>
            <a:pPr lvl="1"/>
            <a:r>
              <a:rPr lang="en-US" dirty="0"/>
              <a:t>Asymptotic at 90°, 270°, ...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There’s a Law of Tangents, </a:t>
            </a:r>
          </a:p>
          <a:p>
            <a:pPr lvl="1"/>
            <a:r>
              <a:rPr lang="en-US" dirty="0"/>
              <a:t>but we generally don’t need 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Plane Trigonometry</a:t>
            </a:r>
          </a:p>
          <a:p>
            <a:pPr lvl="1"/>
            <a:r>
              <a:rPr lang="en-US" dirty="0"/>
              <a:t>2. Trigonometric functions</a:t>
            </a:r>
          </a:p>
          <a:p>
            <a:pPr lvl="2"/>
            <a:r>
              <a:rPr lang="en-US" dirty="0"/>
              <a:t>c. Tangent</a:t>
            </a:r>
          </a:p>
        </p:txBody>
      </p:sp>
      <p:sp>
        <p:nvSpPr>
          <p:cNvPr id="8" name="AutoShape 29"/>
          <p:cNvSpPr>
            <a:spLocks noChangeAspect="1" noChangeArrowheads="1" noTextEdit="1"/>
          </p:cNvSpPr>
          <p:nvPr/>
        </p:nvSpPr>
        <p:spPr bwMode="auto">
          <a:xfrm>
            <a:off x="5556433" y="2009352"/>
            <a:ext cx="3264960" cy="394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33" y="2011078"/>
            <a:ext cx="3274059" cy="3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03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75611" y="4353615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</a:t>
            </a:r>
            <a:endParaRPr kumimoji="0" lang="en-US" sz="2800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0082" y="1589348"/>
            <a:ext cx="219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</a:t>
            </a:r>
            <a:endParaRPr kumimoji="0" lang="en-US" sz="2800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9346" y="4323025"/>
            <a:ext cx="2388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</a:t>
            </a:r>
            <a:endParaRPr kumimoji="0" lang="en-US" sz="2800" b="1" i="0" u="none" strike="noStrike" normalizeH="0" baseline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3165230" y="1983544"/>
            <a:ext cx="2839424" cy="2447779"/>
          </a:xfrm>
          <a:prstGeom prst="triangle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03438" y="2967335"/>
            <a:ext cx="3993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0442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position expressed by perpendicular linear distances from the axes.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3. Position</a:t>
            </a:r>
          </a:p>
          <a:p>
            <a:pPr lvl="2"/>
            <a:r>
              <a:rPr lang="en-US" dirty="0"/>
              <a:t>a. Absolute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4549" y="1453661"/>
            <a:ext cx="2965328" cy="3259016"/>
          </a:xfrm>
        </p:spPr>
        <p:txBody>
          <a:bodyPr/>
          <a:lstStyle/>
          <a:p>
            <a:pPr lvl="1"/>
            <a:r>
              <a:rPr lang="en-GB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X and Y axes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89538" y="2508737"/>
            <a:ext cx="4252962" cy="3522842"/>
            <a:chOff x="1289538" y="2508737"/>
            <a:chExt cx="4252962" cy="3522842"/>
          </a:xfrm>
        </p:grpSpPr>
        <p:sp>
          <p:nvSpPr>
            <p:cNvPr id="73" name="Line 13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879530" y="4848070"/>
              <a:ext cx="2683587" cy="0"/>
            </a:xfrm>
            <a:prstGeom prst="line">
              <a:avLst/>
            </a:prstGeom>
            <a:noFill/>
            <a:ln w="6480">
              <a:solidFill>
                <a:srgbClr val="FF0000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4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4627493" y="4909725"/>
              <a:ext cx="0" cy="755906"/>
            </a:xfrm>
            <a:prstGeom prst="line">
              <a:avLst/>
            </a:prstGeom>
            <a:noFill/>
            <a:ln w="6480">
              <a:solidFill>
                <a:srgbClr val="FF0000"/>
              </a:solidFill>
              <a:prstDash val="dash"/>
              <a:miter lim="800000"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598918" y="4814731"/>
              <a:ext cx="55562" cy="55563"/>
            </a:xfrm>
            <a:custGeom>
              <a:avLst/>
              <a:gdLst/>
              <a:ahLst/>
              <a:cxnLst>
                <a:cxn ang="0">
                  <a:pos x="207" y="103"/>
                </a:cxn>
                <a:cxn ang="0">
                  <a:pos x="206" y="90"/>
                </a:cxn>
                <a:cxn ang="0">
                  <a:pos x="204" y="76"/>
                </a:cxn>
                <a:cxn ang="0">
                  <a:pos x="199" y="64"/>
                </a:cxn>
                <a:cxn ang="0">
                  <a:pos x="194" y="51"/>
                </a:cxn>
                <a:cxn ang="0">
                  <a:pos x="186" y="40"/>
                </a:cxn>
                <a:cxn ang="0">
                  <a:pos x="177" y="30"/>
                </a:cxn>
                <a:cxn ang="0">
                  <a:pos x="167" y="22"/>
                </a:cxn>
                <a:cxn ang="0">
                  <a:pos x="155" y="14"/>
                </a:cxn>
                <a:cxn ang="0">
                  <a:pos x="144" y="8"/>
                </a:cxn>
                <a:cxn ang="0">
                  <a:pos x="130" y="4"/>
                </a:cxn>
                <a:cxn ang="0">
                  <a:pos x="118" y="0"/>
                </a:cxn>
                <a:cxn ang="0">
                  <a:pos x="104" y="0"/>
                </a:cxn>
                <a:cxn ang="0">
                  <a:pos x="91" y="0"/>
                </a:cxn>
                <a:cxn ang="0">
                  <a:pos x="77" y="4"/>
                </a:cxn>
                <a:cxn ang="0">
                  <a:pos x="65" y="8"/>
                </a:cxn>
                <a:cxn ang="0">
                  <a:pos x="52" y="14"/>
                </a:cxn>
                <a:cxn ang="0">
                  <a:pos x="41" y="22"/>
                </a:cxn>
                <a:cxn ang="0">
                  <a:pos x="31" y="30"/>
                </a:cxn>
                <a:cxn ang="0">
                  <a:pos x="22" y="40"/>
                </a:cxn>
                <a:cxn ang="0">
                  <a:pos x="14" y="51"/>
                </a:cxn>
                <a:cxn ang="0">
                  <a:pos x="8" y="64"/>
                </a:cxn>
                <a:cxn ang="0">
                  <a:pos x="3" y="76"/>
                </a:cxn>
                <a:cxn ang="0">
                  <a:pos x="1" y="90"/>
                </a:cxn>
                <a:cxn ang="0">
                  <a:pos x="0" y="103"/>
                </a:cxn>
                <a:cxn ang="0">
                  <a:pos x="1" y="117"/>
                </a:cxn>
                <a:cxn ang="0">
                  <a:pos x="3" y="131"/>
                </a:cxn>
                <a:cxn ang="0">
                  <a:pos x="8" y="143"/>
                </a:cxn>
                <a:cxn ang="0">
                  <a:pos x="14" y="156"/>
                </a:cxn>
                <a:cxn ang="0">
                  <a:pos x="22" y="167"/>
                </a:cxn>
                <a:cxn ang="0">
                  <a:pos x="31" y="177"/>
                </a:cxn>
                <a:cxn ang="0">
                  <a:pos x="41" y="186"/>
                </a:cxn>
                <a:cxn ang="0">
                  <a:pos x="52" y="193"/>
                </a:cxn>
                <a:cxn ang="0">
                  <a:pos x="65" y="200"/>
                </a:cxn>
                <a:cxn ang="0">
                  <a:pos x="77" y="203"/>
                </a:cxn>
                <a:cxn ang="0">
                  <a:pos x="91" y="207"/>
                </a:cxn>
                <a:cxn ang="0">
                  <a:pos x="104" y="207"/>
                </a:cxn>
                <a:cxn ang="0">
                  <a:pos x="118" y="207"/>
                </a:cxn>
                <a:cxn ang="0">
                  <a:pos x="130" y="203"/>
                </a:cxn>
                <a:cxn ang="0">
                  <a:pos x="144" y="200"/>
                </a:cxn>
                <a:cxn ang="0">
                  <a:pos x="155" y="193"/>
                </a:cxn>
                <a:cxn ang="0">
                  <a:pos x="167" y="186"/>
                </a:cxn>
                <a:cxn ang="0">
                  <a:pos x="177" y="177"/>
                </a:cxn>
                <a:cxn ang="0">
                  <a:pos x="186" y="167"/>
                </a:cxn>
                <a:cxn ang="0">
                  <a:pos x="194" y="156"/>
                </a:cxn>
                <a:cxn ang="0">
                  <a:pos x="199" y="143"/>
                </a:cxn>
                <a:cxn ang="0">
                  <a:pos x="204" y="131"/>
                </a:cxn>
                <a:cxn ang="0">
                  <a:pos x="206" y="117"/>
                </a:cxn>
              </a:cxnLst>
              <a:rect l="0" t="0" r="r" b="b"/>
              <a:pathLst>
                <a:path w="207" h="207">
                  <a:moveTo>
                    <a:pt x="207" y="110"/>
                  </a:moveTo>
                  <a:lnTo>
                    <a:pt x="207" y="103"/>
                  </a:lnTo>
                  <a:lnTo>
                    <a:pt x="207" y="97"/>
                  </a:lnTo>
                  <a:lnTo>
                    <a:pt x="206" y="90"/>
                  </a:lnTo>
                  <a:lnTo>
                    <a:pt x="205" y="83"/>
                  </a:lnTo>
                  <a:lnTo>
                    <a:pt x="204" y="76"/>
                  </a:lnTo>
                  <a:lnTo>
                    <a:pt x="202" y="71"/>
                  </a:lnTo>
                  <a:lnTo>
                    <a:pt x="199" y="64"/>
                  </a:lnTo>
                  <a:lnTo>
                    <a:pt x="197" y="58"/>
                  </a:lnTo>
                  <a:lnTo>
                    <a:pt x="194" y="51"/>
                  </a:lnTo>
                  <a:lnTo>
                    <a:pt x="190" y="46"/>
                  </a:lnTo>
                  <a:lnTo>
                    <a:pt x="186" y="40"/>
                  </a:lnTo>
                  <a:lnTo>
                    <a:pt x="181" y="36"/>
                  </a:lnTo>
                  <a:lnTo>
                    <a:pt x="177" y="30"/>
                  </a:lnTo>
                  <a:lnTo>
                    <a:pt x="172" y="25"/>
                  </a:lnTo>
                  <a:lnTo>
                    <a:pt x="167" y="22"/>
                  </a:lnTo>
                  <a:lnTo>
                    <a:pt x="161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4" y="8"/>
                  </a:lnTo>
                  <a:lnTo>
                    <a:pt x="137" y="5"/>
                  </a:lnTo>
                  <a:lnTo>
                    <a:pt x="130" y="4"/>
                  </a:lnTo>
                  <a:lnTo>
                    <a:pt x="123" y="2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4" y="2"/>
                  </a:lnTo>
                  <a:lnTo>
                    <a:pt x="77" y="4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8" y="11"/>
                  </a:lnTo>
                  <a:lnTo>
                    <a:pt x="52" y="14"/>
                  </a:lnTo>
                  <a:lnTo>
                    <a:pt x="46" y="17"/>
                  </a:lnTo>
                  <a:lnTo>
                    <a:pt x="41" y="22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8" y="46"/>
                  </a:lnTo>
                  <a:lnTo>
                    <a:pt x="14" y="51"/>
                  </a:lnTo>
                  <a:lnTo>
                    <a:pt x="11" y="58"/>
                  </a:lnTo>
                  <a:lnTo>
                    <a:pt x="8" y="64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1" y="117"/>
                  </a:lnTo>
                  <a:lnTo>
                    <a:pt x="2" y="124"/>
                  </a:lnTo>
                  <a:lnTo>
                    <a:pt x="3" y="131"/>
                  </a:lnTo>
                  <a:lnTo>
                    <a:pt x="6" y="136"/>
                  </a:lnTo>
                  <a:lnTo>
                    <a:pt x="8" y="143"/>
                  </a:lnTo>
                  <a:lnTo>
                    <a:pt x="11" y="149"/>
                  </a:lnTo>
                  <a:lnTo>
                    <a:pt x="14" y="156"/>
                  </a:lnTo>
                  <a:lnTo>
                    <a:pt x="18" y="161"/>
                  </a:lnTo>
                  <a:lnTo>
                    <a:pt x="22" y="167"/>
                  </a:lnTo>
                  <a:lnTo>
                    <a:pt x="26" y="171"/>
                  </a:lnTo>
                  <a:lnTo>
                    <a:pt x="31" y="177"/>
                  </a:lnTo>
                  <a:lnTo>
                    <a:pt x="35" y="182"/>
                  </a:lnTo>
                  <a:lnTo>
                    <a:pt x="41" y="186"/>
                  </a:lnTo>
                  <a:lnTo>
                    <a:pt x="46" y="190"/>
                  </a:lnTo>
                  <a:lnTo>
                    <a:pt x="52" y="193"/>
                  </a:lnTo>
                  <a:lnTo>
                    <a:pt x="58" y="196"/>
                  </a:lnTo>
                  <a:lnTo>
                    <a:pt x="65" y="200"/>
                  </a:lnTo>
                  <a:lnTo>
                    <a:pt x="70" y="202"/>
                  </a:lnTo>
                  <a:lnTo>
                    <a:pt x="77" y="203"/>
                  </a:lnTo>
                  <a:lnTo>
                    <a:pt x="84" y="205"/>
                  </a:lnTo>
                  <a:lnTo>
                    <a:pt x="91" y="207"/>
                  </a:lnTo>
                  <a:lnTo>
                    <a:pt x="97" y="207"/>
                  </a:lnTo>
                  <a:lnTo>
                    <a:pt x="104" y="207"/>
                  </a:lnTo>
                  <a:lnTo>
                    <a:pt x="111" y="207"/>
                  </a:lnTo>
                  <a:lnTo>
                    <a:pt x="118" y="207"/>
                  </a:lnTo>
                  <a:lnTo>
                    <a:pt x="123" y="205"/>
                  </a:lnTo>
                  <a:lnTo>
                    <a:pt x="130" y="203"/>
                  </a:lnTo>
                  <a:lnTo>
                    <a:pt x="137" y="202"/>
                  </a:lnTo>
                  <a:lnTo>
                    <a:pt x="144" y="200"/>
                  </a:lnTo>
                  <a:lnTo>
                    <a:pt x="150" y="196"/>
                  </a:lnTo>
                  <a:lnTo>
                    <a:pt x="155" y="193"/>
                  </a:lnTo>
                  <a:lnTo>
                    <a:pt x="161" y="190"/>
                  </a:lnTo>
                  <a:lnTo>
                    <a:pt x="167" y="186"/>
                  </a:lnTo>
                  <a:lnTo>
                    <a:pt x="172" y="182"/>
                  </a:lnTo>
                  <a:lnTo>
                    <a:pt x="177" y="177"/>
                  </a:lnTo>
                  <a:lnTo>
                    <a:pt x="181" y="171"/>
                  </a:lnTo>
                  <a:lnTo>
                    <a:pt x="186" y="167"/>
                  </a:lnTo>
                  <a:lnTo>
                    <a:pt x="190" y="161"/>
                  </a:lnTo>
                  <a:lnTo>
                    <a:pt x="194" y="156"/>
                  </a:lnTo>
                  <a:lnTo>
                    <a:pt x="197" y="149"/>
                  </a:lnTo>
                  <a:lnTo>
                    <a:pt x="199" y="143"/>
                  </a:lnTo>
                  <a:lnTo>
                    <a:pt x="202" y="136"/>
                  </a:lnTo>
                  <a:lnTo>
                    <a:pt x="204" y="131"/>
                  </a:lnTo>
                  <a:lnTo>
                    <a:pt x="205" y="124"/>
                  </a:lnTo>
                  <a:lnTo>
                    <a:pt x="206" y="117"/>
                  </a:lnTo>
                  <a:lnTo>
                    <a:pt x="207" y="11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870692" y="4707677"/>
              <a:ext cx="117008" cy="117008"/>
              <a:chOff x="3110116" y="5451731"/>
              <a:chExt cx="117008" cy="117008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3110116" y="5451731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3168620" y="5510235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 rot="16200000" flipV="1">
              <a:off x="4660560" y="5514705"/>
              <a:ext cx="118872" cy="118872"/>
              <a:chOff x="3110116" y="5451731"/>
              <a:chExt cx="117008" cy="117008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110116" y="5451731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168620" y="5510235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Line 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50955" y="2919047"/>
              <a:ext cx="0" cy="27545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49368" y="5673570"/>
              <a:ext cx="33205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882415" y="5516570"/>
              <a:ext cx="117008" cy="117008"/>
              <a:chOff x="3110116" y="5451731"/>
              <a:chExt cx="117008" cy="117008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3110116" y="5451731"/>
                <a:ext cx="1170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3168620" y="5510235"/>
                <a:ext cx="1170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1699844" y="2508737"/>
              <a:ext cx="320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6770" y="547467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76954" y="4466493"/>
              <a:ext cx="410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X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665784" y="5040924"/>
              <a:ext cx="407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Y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89538" y="5662247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926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Absolute position expressed by perpendicular linear distances from the axes.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3. Position</a:t>
            </a:r>
          </a:p>
          <a:p>
            <a:pPr lvl="2"/>
            <a:r>
              <a:rPr lang="en-US" dirty="0"/>
              <a:t>a. Absolute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4549" y="1453661"/>
            <a:ext cx="2965328" cy="3259016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North and East axes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89538" y="2508737"/>
            <a:ext cx="4560739" cy="3522842"/>
            <a:chOff x="1289538" y="2508737"/>
            <a:chExt cx="4560739" cy="3522842"/>
          </a:xfrm>
        </p:grpSpPr>
        <p:sp>
          <p:nvSpPr>
            <p:cNvPr id="73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879530" y="4848070"/>
              <a:ext cx="2683587" cy="0"/>
            </a:xfrm>
            <a:prstGeom prst="line">
              <a:avLst/>
            </a:prstGeom>
            <a:noFill/>
            <a:ln w="6480">
              <a:solidFill>
                <a:srgbClr val="FF0000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Line 1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627493" y="4909725"/>
              <a:ext cx="0" cy="755906"/>
            </a:xfrm>
            <a:prstGeom prst="line">
              <a:avLst/>
            </a:prstGeom>
            <a:noFill/>
            <a:ln w="6480">
              <a:solidFill>
                <a:srgbClr val="FF0000"/>
              </a:solidFill>
              <a:prstDash val="dash"/>
              <a:miter lim="800000"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98918" y="4814731"/>
              <a:ext cx="55562" cy="55563"/>
            </a:xfrm>
            <a:custGeom>
              <a:avLst/>
              <a:gdLst/>
              <a:ahLst/>
              <a:cxnLst>
                <a:cxn ang="0">
                  <a:pos x="207" y="103"/>
                </a:cxn>
                <a:cxn ang="0">
                  <a:pos x="206" y="90"/>
                </a:cxn>
                <a:cxn ang="0">
                  <a:pos x="204" y="76"/>
                </a:cxn>
                <a:cxn ang="0">
                  <a:pos x="199" y="64"/>
                </a:cxn>
                <a:cxn ang="0">
                  <a:pos x="194" y="51"/>
                </a:cxn>
                <a:cxn ang="0">
                  <a:pos x="186" y="40"/>
                </a:cxn>
                <a:cxn ang="0">
                  <a:pos x="177" y="30"/>
                </a:cxn>
                <a:cxn ang="0">
                  <a:pos x="167" y="22"/>
                </a:cxn>
                <a:cxn ang="0">
                  <a:pos x="155" y="14"/>
                </a:cxn>
                <a:cxn ang="0">
                  <a:pos x="144" y="8"/>
                </a:cxn>
                <a:cxn ang="0">
                  <a:pos x="130" y="4"/>
                </a:cxn>
                <a:cxn ang="0">
                  <a:pos x="118" y="0"/>
                </a:cxn>
                <a:cxn ang="0">
                  <a:pos x="104" y="0"/>
                </a:cxn>
                <a:cxn ang="0">
                  <a:pos x="91" y="0"/>
                </a:cxn>
                <a:cxn ang="0">
                  <a:pos x="77" y="4"/>
                </a:cxn>
                <a:cxn ang="0">
                  <a:pos x="65" y="8"/>
                </a:cxn>
                <a:cxn ang="0">
                  <a:pos x="52" y="14"/>
                </a:cxn>
                <a:cxn ang="0">
                  <a:pos x="41" y="22"/>
                </a:cxn>
                <a:cxn ang="0">
                  <a:pos x="31" y="30"/>
                </a:cxn>
                <a:cxn ang="0">
                  <a:pos x="22" y="40"/>
                </a:cxn>
                <a:cxn ang="0">
                  <a:pos x="14" y="51"/>
                </a:cxn>
                <a:cxn ang="0">
                  <a:pos x="8" y="64"/>
                </a:cxn>
                <a:cxn ang="0">
                  <a:pos x="3" y="76"/>
                </a:cxn>
                <a:cxn ang="0">
                  <a:pos x="1" y="90"/>
                </a:cxn>
                <a:cxn ang="0">
                  <a:pos x="0" y="103"/>
                </a:cxn>
                <a:cxn ang="0">
                  <a:pos x="1" y="117"/>
                </a:cxn>
                <a:cxn ang="0">
                  <a:pos x="3" y="131"/>
                </a:cxn>
                <a:cxn ang="0">
                  <a:pos x="8" y="143"/>
                </a:cxn>
                <a:cxn ang="0">
                  <a:pos x="14" y="156"/>
                </a:cxn>
                <a:cxn ang="0">
                  <a:pos x="22" y="167"/>
                </a:cxn>
                <a:cxn ang="0">
                  <a:pos x="31" y="177"/>
                </a:cxn>
                <a:cxn ang="0">
                  <a:pos x="41" y="186"/>
                </a:cxn>
                <a:cxn ang="0">
                  <a:pos x="52" y="193"/>
                </a:cxn>
                <a:cxn ang="0">
                  <a:pos x="65" y="200"/>
                </a:cxn>
                <a:cxn ang="0">
                  <a:pos x="77" y="203"/>
                </a:cxn>
                <a:cxn ang="0">
                  <a:pos x="91" y="207"/>
                </a:cxn>
                <a:cxn ang="0">
                  <a:pos x="104" y="207"/>
                </a:cxn>
                <a:cxn ang="0">
                  <a:pos x="118" y="207"/>
                </a:cxn>
                <a:cxn ang="0">
                  <a:pos x="130" y="203"/>
                </a:cxn>
                <a:cxn ang="0">
                  <a:pos x="144" y="200"/>
                </a:cxn>
                <a:cxn ang="0">
                  <a:pos x="155" y="193"/>
                </a:cxn>
                <a:cxn ang="0">
                  <a:pos x="167" y="186"/>
                </a:cxn>
                <a:cxn ang="0">
                  <a:pos x="177" y="177"/>
                </a:cxn>
                <a:cxn ang="0">
                  <a:pos x="186" y="167"/>
                </a:cxn>
                <a:cxn ang="0">
                  <a:pos x="194" y="156"/>
                </a:cxn>
                <a:cxn ang="0">
                  <a:pos x="199" y="143"/>
                </a:cxn>
                <a:cxn ang="0">
                  <a:pos x="204" y="131"/>
                </a:cxn>
                <a:cxn ang="0">
                  <a:pos x="206" y="117"/>
                </a:cxn>
              </a:cxnLst>
              <a:rect l="0" t="0" r="r" b="b"/>
              <a:pathLst>
                <a:path w="207" h="207">
                  <a:moveTo>
                    <a:pt x="207" y="110"/>
                  </a:moveTo>
                  <a:lnTo>
                    <a:pt x="207" y="103"/>
                  </a:lnTo>
                  <a:lnTo>
                    <a:pt x="207" y="97"/>
                  </a:lnTo>
                  <a:lnTo>
                    <a:pt x="206" y="90"/>
                  </a:lnTo>
                  <a:lnTo>
                    <a:pt x="205" y="83"/>
                  </a:lnTo>
                  <a:lnTo>
                    <a:pt x="204" y="76"/>
                  </a:lnTo>
                  <a:lnTo>
                    <a:pt x="202" y="71"/>
                  </a:lnTo>
                  <a:lnTo>
                    <a:pt x="199" y="64"/>
                  </a:lnTo>
                  <a:lnTo>
                    <a:pt x="197" y="58"/>
                  </a:lnTo>
                  <a:lnTo>
                    <a:pt x="194" y="51"/>
                  </a:lnTo>
                  <a:lnTo>
                    <a:pt x="190" y="46"/>
                  </a:lnTo>
                  <a:lnTo>
                    <a:pt x="186" y="40"/>
                  </a:lnTo>
                  <a:lnTo>
                    <a:pt x="181" y="36"/>
                  </a:lnTo>
                  <a:lnTo>
                    <a:pt x="177" y="30"/>
                  </a:lnTo>
                  <a:lnTo>
                    <a:pt x="172" y="25"/>
                  </a:lnTo>
                  <a:lnTo>
                    <a:pt x="167" y="22"/>
                  </a:lnTo>
                  <a:lnTo>
                    <a:pt x="161" y="17"/>
                  </a:lnTo>
                  <a:lnTo>
                    <a:pt x="155" y="14"/>
                  </a:lnTo>
                  <a:lnTo>
                    <a:pt x="150" y="11"/>
                  </a:lnTo>
                  <a:lnTo>
                    <a:pt x="144" y="8"/>
                  </a:lnTo>
                  <a:lnTo>
                    <a:pt x="137" y="5"/>
                  </a:lnTo>
                  <a:lnTo>
                    <a:pt x="130" y="4"/>
                  </a:lnTo>
                  <a:lnTo>
                    <a:pt x="123" y="2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4" y="2"/>
                  </a:lnTo>
                  <a:lnTo>
                    <a:pt x="77" y="4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8" y="11"/>
                  </a:lnTo>
                  <a:lnTo>
                    <a:pt x="52" y="14"/>
                  </a:lnTo>
                  <a:lnTo>
                    <a:pt x="46" y="17"/>
                  </a:lnTo>
                  <a:lnTo>
                    <a:pt x="41" y="22"/>
                  </a:lnTo>
                  <a:lnTo>
                    <a:pt x="35" y="25"/>
                  </a:lnTo>
                  <a:lnTo>
                    <a:pt x="31" y="30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8" y="46"/>
                  </a:lnTo>
                  <a:lnTo>
                    <a:pt x="14" y="51"/>
                  </a:lnTo>
                  <a:lnTo>
                    <a:pt x="11" y="58"/>
                  </a:lnTo>
                  <a:lnTo>
                    <a:pt x="8" y="64"/>
                  </a:lnTo>
                  <a:lnTo>
                    <a:pt x="6" y="71"/>
                  </a:lnTo>
                  <a:lnTo>
                    <a:pt x="3" y="76"/>
                  </a:lnTo>
                  <a:lnTo>
                    <a:pt x="2" y="83"/>
                  </a:lnTo>
                  <a:lnTo>
                    <a:pt x="1" y="90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1" y="117"/>
                  </a:lnTo>
                  <a:lnTo>
                    <a:pt x="2" y="124"/>
                  </a:lnTo>
                  <a:lnTo>
                    <a:pt x="3" y="131"/>
                  </a:lnTo>
                  <a:lnTo>
                    <a:pt x="6" y="136"/>
                  </a:lnTo>
                  <a:lnTo>
                    <a:pt x="8" y="143"/>
                  </a:lnTo>
                  <a:lnTo>
                    <a:pt x="11" y="149"/>
                  </a:lnTo>
                  <a:lnTo>
                    <a:pt x="14" y="156"/>
                  </a:lnTo>
                  <a:lnTo>
                    <a:pt x="18" y="161"/>
                  </a:lnTo>
                  <a:lnTo>
                    <a:pt x="22" y="167"/>
                  </a:lnTo>
                  <a:lnTo>
                    <a:pt x="26" y="171"/>
                  </a:lnTo>
                  <a:lnTo>
                    <a:pt x="31" y="177"/>
                  </a:lnTo>
                  <a:lnTo>
                    <a:pt x="35" y="182"/>
                  </a:lnTo>
                  <a:lnTo>
                    <a:pt x="41" y="186"/>
                  </a:lnTo>
                  <a:lnTo>
                    <a:pt x="46" y="190"/>
                  </a:lnTo>
                  <a:lnTo>
                    <a:pt x="52" y="193"/>
                  </a:lnTo>
                  <a:lnTo>
                    <a:pt x="58" y="196"/>
                  </a:lnTo>
                  <a:lnTo>
                    <a:pt x="65" y="200"/>
                  </a:lnTo>
                  <a:lnTo>
                    <a:pt x="70" y="202"/>
                  </a:lnTo>
                  <a:lnTo>
                    <a:pt x="77" y="203"/>
                  </a:lnTo>
                  <a:lnTo>
                    <a:pt x="84" y="205"/>
                  </a:lnTo>
                  <a:lnTo>
                    <a:pt x="91" y="207"/>
                  </a:lnTo>
                  <a:lnTo>
                    <a:pt x="97" y="207"/>
                  </a:lnTo>
                  <a:lnTo>
                    <a:pt x="104" y="207"/>
                  </a:lnTo>
                  <a:lnTo>
                    <a:pt x="111" y="207"/>
                  </a:lnTo>
                  <a:lnTo>
                    <a:pt x="118" y="207"/>
                  </a:lnTo>
                  <a:lnTo>
                    <a:pt x="123" y="205"/>
                  </a:lnTo>
                  <a:lnTo>
                    <a:pt x="130" y="203"/>
                  </a:lnTo>
                  <a:lnTo>
                    <a:pt x="137" y="202"/>
                  </a:lnTo>
                  <a:lnTo>
                    <a:pt x="144" y="200"/>
                  </a:lnTo>
                  <a:lnTo>
                    <a:pt x="150" y="196"/>
                  </a:lnTo>
                  <a:lnTo>
                    <a:pt x="155" y="193"/>
                  </a:lnTo>
                  <a:lnTo>
                    <a:pt x="161" y="190"/>
                  </a:lnTo>
                  <a:lnTo>
                    <a:pt x="167" y="186"/>
                  </a:lnTo>
                  <a:lnTo>
                    <a:pt x="172" y="182"/>
                  </a:lnTo>
                  <a:lnTo>
                    <a:pt x="177" y="177"/>
                  </a:lnTo>
                  <a:lnTo>
                    <a:pt x="181" y="171"/>
                  </a:lnTo>
                  <a:lnTo>
                    <a:pt x="186" y="167"/>
                  </a:lnTo>
                  <a:lnTo>
                    <a:pt x="190" y="161"/>
                  </a:lnTo>
                  <a:lnTo>
                    <a:pt x="194" y="156"/>
                  </a:lnTo>
                  <a:lnTo>
                    <a:pt x="197" y="149"/>
                  </a:lnTo>
                  <a:lnTo>
                    <a:pt x="199" y="143"/>
                  </a:lnTo>
                  <a:lnTo>
                    <a:pt x="202" y="136"/>
                  </a:lnTo>
                  <a:lnTo>
                    <a:pt x="204" y="131"/>
                  </a:lnTo>
                  <a:lnTo>
                    <a:pt x="205" y="124"/>
                  </a:lnTo>
                  <a:lnTo>
                    <a:pt x="206" y="117"/>
                  </a:lnTo>
                  <a:lnTo>
                    <a:pt x="207" y="11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870692" y="4707677"/>
              <a:ext cx="117008" cy="117008"/>
              <a:chOff x="3110116" y="5451731"/>
              <a:chExt cx="117008" cy="117008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3110116" y="5451731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3168620" y="5510235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 rot="16200000" flipV="1">
              <a:off x="4660560" y="5514705"/>
              <a:ext cx="118872" cy="118872"/>
              <a:chOff x="3110116" y="5451731"/>
              <a:chExt cx="117008" cy="117008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3110116" y="5451731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3168620" y="5510235"/>
                <a:ext cx="117008" cy="0"/>
              </a:xfrm>
              <a:prstGeom prst="lin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Line 2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50955" y="2919047"/>
              <a:ext cx="0" cy="27545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arrow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Line 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849368" y="5673570"/>
              <a:ext cx="332050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arrow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1882415" y="5516570"/>
              <a:ext cx="117008" cy="117008"/>
              <a:chOff x="3110116" y="5451731"/>
              <a:chExt cx="117008" cy="117008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3110116" y="5451731"/>
                <a:ext cx="1170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3168620" y="5510235"/>
                <a:ext cx="11700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1488830" y="2508737"/>
              <a:ext cx="79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North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6770" y="547467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East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176954" y="4466493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600" baseline="-2500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665784" y="5040924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N</a:t>
              </a:r>
              <a:r>
                <a:rPr lang="en-US" sz="1600" baseline="-2500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89538" y="5662247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(0,0)</a:t>
              </a:r>
            </a:p>
          </p:txBody>
        </p: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5CCD594C-8248-47DE-BE40-0A40F81C1C0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59866" y="4765031"/>
            <a:ext cx="1056379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 (N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936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Absolute position expressed by perpendicular linear distances from the axes.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3. Position</a:t>
            </a:r>
          </a:p>
          <a:p>
            <a:pPr lvl="2"/>
            <a:r>
              <a:rPr lang="en-US" dirty="0"/>
              <a:t>a. Absolute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6014549" y="1453661"/>
            <a:ext cx="2965328" cy="3259016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cs typeface="Lucida Sans Unicode" pitchFamily="34" charset="0"/>
              </a:rPr>
              <a:t>We’ll use North-East (N,E) coordinate nomenclature</a:t>
            </a:r>
          </a:p>
        </p:txBody>
      </p:sp>
      <p:sp>
        <p:nvSpPr>
          <p:cNvPr id="73" name="Line 1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879530" y="4848070"/>
            <a:ext cx="2741456" cy="0"/>
          </a:xfrm>
          <a:prstGeom prst="line">
            <a:avLst/>
          </a:prstGeom>
          <a:noFill/>
          <a:ln w="6480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4" name="Line 1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627493" y="4843054"/>
            <a:ext cx="0" cy="822577"/>
          </a:xfrm>
          <a:prstGeom prst="line">
            <a:avLst/>
          </a:prstGeom>
          <a:noFill/>
          <a:ln w="6480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75" name="Freeform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98918" y="4814731"/>
            <a:ext cx="55562" cy="55563"/>
          </a:xfrm>
          <a:custGeom>
            <a:avLst/>
            <a:gdLst/>
            <a:ahLst/>
            <a:cxnLst>
              <a:cxn ang="0">
                <a:pos x="207" y="103"/>
              </a:cxn>
              <a:cxn ang="0">
                <a:pos x="206" y="90"/>
              </a:cxn>
              <a:cxn ang="0">
                <a:pos x="204" y="76"/>
              </a:cxn>
              <a:cxn ang="0">
                <a:pos x="199" y="64"/>
              </a:cxn>
              <a:cxn ang="0">
                <a:pos x="194" y="51"/>
              </a:cxn>
              <a:cxn ang="0">
                <a:pos x="186" y="40"/>
              </a:cxn>
              <a:cxn ang="0">
                <a:pos x="177" y="30"/>
              </a:cxn>
              <a:cxn ang="0">
                <a:pos x="167" y="22"/>
              </a:cxn>
              <a:cxn ang="0">
                <a:pos x="155" y="14"/>
              </a:cxn>
              <a:cxn ang="0">
                <a:pos x="144" y="8"/>
              </a:cxn>
              <a:cxn ang="0">
                <a:pos x="130" y="4"/>
              </a:cxn>
              <a:cxn ang="0">
                <a:pos x="118" y="0"/>
              </a:cxn>
              <a:cxn ang="0">
                <a:pos x="104" y="0"/>
              </a:cxn>
              <a:cxn ang="0">
                <a:pos x="91" y="0"/>
              </a:cxn>
              <a:cxn ang="0">
                <a:pos x="77" y="4"/>
              </a:cxn>
              <a:cxn ang="0">
                <a:pos x="65" y="8"/>
              </a:cxn>
              <a:cxn ang="0">
                <a:pos x="52" y="14"/>
              </a:cxn>
              <a:cxn ang="0">
                <a:pos x="41" y="22"/>
              </a:cxn>
              <a:cxn ang="0">
                <a:pos x="31" y="30"/>
              </a:cxn>
              <a:cxn ang="0">
                <a:pos x="22" y="40"/>
              </a:cxn>
              <a:cxn ang="0">
                <a:pos x="14" y="51"/>
              </a:cxn>
              <a:cxn ang="0">
                <a:pos x="8" y="64"/>
              </a:cxn>
              <a:cxn ang="0">
                <a:pos x="3" y="76"/>
              </a:cxn>
              <a:cxn ang="0">
                <a:pos x="1" y="90"/>
              </a:cxn>
              <a:cxn ang="0">
                <a:pos x="0" y="103"/>
              </a:cxn>
              <a:cxn ang="0">
                <a:pos x="1" y="117"/>
              </a:cxn>
              <a:cxn ang="0">
                <a:pos x="3" y="131"/>
              </a:cxn>
              <a:cxn ang="0">
                <a:pos x="8" y="143"/>
              </a:cxn>
              <a:cxn ang="0">
                <a:pos x="14" y="156"/>
              </a:cxn>
              <a:cxn ang="0">
                <a:pos x="22" y="167"/>
              </a:cxn>
              <a:cxn ang="0">
                <a:pos x="31" y="177"/>
              </a:cxn>
              <a:cxn ang="0">
                <a:pos x="41" y="186"/>
              </a:cxn>
              <a:cxn ang="0">
                <a:pos x="52" y="193"/>
              </a:cxn>
              <a:cxn ang="0">
                <a:pos x="65" y="200"/>
              </a:cxn>
              <a:cxn ang="0">
                <a:pos x="77" y="203"/>
              </a:cxn>
              <a:cxn ang="0">
                <a:pos x="91" y="207"/>
              </a:cxn>
              <a:cxn ang="0">
                <a:pos x="104" y="207"/>
              </a:cxn>
              <a:cxn ang="0">
                <a:pos x="118" y="207"/>
              </a:cxn>
              <a:cxn ang="0">
                <a:pos x="130" y="203"/>
              </a:cxn>
              <a:cxn ang="0">
                <a:pos x="144" y="200"/>
              </a:cxn>
              <a:cxn ang="0">
                <a:pos x="155" y="193"/>
              </a:cxn>
              <a:cxn ang="0">
                <a:pos x="167" y="186"/>
              </a:cxn>
              <a:cxn ang="0">
                <a:pos x="177" y="177"/>
              </a:cxn>
              <a:cxn ang="0">
                <a:pos x="186" y="167"/>
              </a:cxn>
              <a:cxn ang="0">
                <a:pos x="194" y="156"/>
              </a:cxn>
              <a:cxn ang="0">
                <a:pos x="199" y="143"/>
              </a:cxn>
              <a:cxn ang="0">
                <a:pos x="204" y="131"/>
              </a:cxn>
              <a:cxn ang="0">
                <a:pos x="206" y="117"/>
              </a:cxn>
            </a:cxnLst>
            <a:rect l="0" t="0" r="r" b="b"/>
            <a:pathLst>
              <a:path w="207" h="207">
                <a:moveTo>
                  <a:pt x="207" y="110"/>
                </a:moveTo>
                <a:lnTo>
                  <a:pt x="207" y="103"/>
                </a:lnTo>
                <a:lnTo>
                  <a:pt x="207" y="97"/>
                </a:lnTo>
                <a:lnTo>
                  <a:pt x="206" y="90"/>
                </a:lnTo>
                <a:lnTo>
                  <a:pt x="205" y="83"/>
                </a:lnTo>
                <a:lnTo>
                  <a:pt x="204" y="76"/>
                </a:lnTo>
                <a:lnTo>
                  <a:pt x="202" y="71"/>
                </a:lnTo>
                <a:lnTo>
                  <a:pt x="199" y="64"/>
                </a:lnTo>
                <a:lnTo>
                  <a:pt x="197" y="58"/>
                </a:lnTo>
                <a:lnTo>
                  <a:pt x="194" y="51"/>
                </a:lnTo>
                <a:lnTo>
                  <a:pt x="190" y="46"/>
                </a:lnTo>
                <a:lnTo>
                  <a:pt x="186" y="40"/>
                </a:lnTo>
                <a:lnTo>
                  <a:pt x="181" y="36"/>
                </a:lnTo>
                <a:lnTo>
                  <a:pt x="177" y="30"/>
                </a:lnTo>
                <a:lnTo>
                  <a:pt x="172" y="25"/>
                </a:lnTo>
                <a:lnTo>
                  <a:pt x="167" y="22"/>
                </a:lnTo>
                <a:lnTo>
                  <a:pt x="161" y="17"/>
                </a:lnTo>
                <a:lnTo>
                  <a:pt x="155" y="14"/>
                </a:lnTo>
                <a:lnTo>
                  <a:pt x="150" y="11"/>
                </a:lnTo>
                <a:lnTo>
                  <a:pt x="144" y="8"/>
                </a:lnTo>
                <a:lnTo>
                  <a:pt x="137" y="5"/>
                </a:lnTo>
                <a:lnTo>
                  <a:pt x="130" y="4"/>
                </a:lnTo>
                <a:lnTo>
                  <a:pt x="123" y="2"/>
                </a:lnTo>
                <a:lnTo>
                  <a:pt x="118" y="0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1" y="0"/>
                </a:lnTo>
                <a:lnTo>
                  <a:pt x="84" y="2"/>
                </a:lnTo>
                <a:lnTo>
                  <a:pt x="77" y="4"/>
                </a:lnTo>
                <a:lnTo>
                  <a:pt x="70" y="5"/>
                </a:lnTo>
                <a:lnTo>
                  <a:pt x="65" y="8"/>
                </a:lnTo>
                <a:lnTo>
                  <a:pt x="58" y="11"/>
                </a:lnTo>
                <a:lnTo>
                  <a:pt x="52" y="14"/>
                </a:lnTo>
                <a:lnTo>
                  <a:pt x="46" y="17"/>
                </a:lnTo>
                <a:lnTo>
                  <a:pt x="41" y="22"/>
                </a:lnTo>
                <a:lnTo>
                  <a:pt x="35" y="25"/>
                </a:lnTo>
                <a:lnTo>
                  <a:pt x="31" y="30"/>
                </a:lnTo>
                <a:lnTo>
                  <a:pt x="26" y="36"/>
                </a:lnTo>
                <a:lnTo>
                  <a:pt x="22" y="40"/>
                </a:lnTo>
                <a:lnTo>
                  <a:pt x="18" y="46"/>
                </a:lnTo>
                <a:lnTo>
                  <a:pt x="14" y="51"/>
                </a:lnTo>
                <a:lnTo>
                  <a:pt x="11" y="58"/>
                </a:lnTo>
                <a:lnTo>
                  <a:pt x="8" y="64"/>
                </a:lnTo>
                <a:lnTo>
                  <a:pt x="6" y="71"/>
                </a:lnTo>
                <a:lnTo>
                  <a:pt x="3" y="76"/>
                </a:lnTo>
                <a:lnTo>
                  <a:pt x="2" y="83"/>
                </a:lnTo>
                <a:lnTo>
                  <a:pt x="1" y="90"/>
                </a:lnTo>
                <a:lnTo>
                  <a:pt x="0" y="97"/>
                </a:lnTo>
                <a:lnTo>
                  <a:pt x="0" y="103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3" y="131"/>
                </a:lnTo>
                <a:lnTo>
                  <a:pt x="6" y="136"/>
                </a:lnTo>
                <a:lnTo>
                  <a:pt x="8" y="143"/>
                </a:lnTo>
                <a:lnTo>
                  <a:pt x="11" y="149"/>
                </a:lnTo>
                <a:lnTo>
                  <a:pt x="14" y="156"/>
                </a:lnTo>
                <a:lnTo>
                  <a:pt x="18" y="161"/>
                </a:lnTo>
                <a:lnTo>
                  <a:pt x="22" y="167"/>
                </a:lnTo>
                <a:lnTo>
                  <a:pt x="26" y="171"/>
                </a:lnTo>
                <a:lnTo>
                  <a:pt x="31" y="177"/>
                </a:lnTo>
                <a:lnTo>
                  <a:pt x="35" y="182"/>
                </a:lnTo>
                <a:lnTo>
                  <a:pt x="41" y="186"/>
                </a:lnTo>
                <a:lnTo>
                  <a:pt x="46" y="190"/>
                </a:lnTo>
                <a:lnTo>
                  <a:pt x="52" y="193"/>
                </a:lnTo>
                <a:lnTo>
                  <a:pt x="58" y="196"/>
                </a:lnTo>
                <a:lnTo>
                  <a:pt x="65" y="200"/>
                </a:lnTo>
                <a:lnTo>
                  <a:pt x="70" y="202"/>
                </a:lnTo>
                <a:lnTo>
                  <a:pt x="77" y="203"/>
                </a:lnTo>
                <a:lnTo>
                  <a:pt x="84" y="205"/>
                </a:lnTo>
                <a:lnTo>
                  <a:pt x="91" y="207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8" y="207"/>
                </a:lnTo>
                <a:lnTo>
                  <a:pt x="123" y="205"/>
                </a:lnTo>
                <a:lnTo>
                  <a:pt x="130" y="203"/>
                </a:lnTo>
                <a:lnTo>
                  <a:pt x="137" y="202"/>
                </a:lnTo>
                <a:lnTo>
                  <a:pt x="144" y="200"/>
                </a:lnTo>
                <a:lnTo>
                  <a:pt x="150" y="196"/>
                </a:lnTo>
                <a:lnTo>
                  <a:pt x="155" y="193"/>
                </a:lnTo>
                <a:lnTo>
                  <a:pt x="161" y="190"/>
                </a:lnTo>
                <a:lnTo>
                  <a:pt x="167" y="186"/>
                </a:lnTo>
                <a:lnTo>
                  <a:pt x="172" y="182"/>
                </a:lnTo>
                <a:lnTo>
                  <a:pt x="177" y="177"/>
                </a:lnTo>
                <a:lnTo>
                  <a:pt x="181" y="171"/>
                </a:lnTo>
                <a:lnTo>
                  <a:pt x="186" y="167"/>
                </a:lnTo>
                <a:lnTo>
                  <a:pt x="190" y="161"/>
                </a:lnTo>
                <a:lnTo>
                  <a:pt x="194" y="156"/>
                </a:lnTo>
                <a:lnTo>
                  <a:pt x="197" y="149"/>
                </a:lnTo>
                <a:lnTo>
                  <a:pt x="199" y="143"/>
                </a:lnTo>
                <a:lnTo>
                  <a:pt x="202" y="136"/>
                </a:lnTo>
                <a:lnTo>
                  <a:pt x="204" y="131"/>
                </a:lnTo>
                <a:lnTo>
                  <a:pt x="205" y="124"/>
                </a:lnTo>
                <a:lnTo>
                  <a:pt x="206" y="117"/>
                </a:lnTo>
                <a:lnTo>
                  <a:pt x="207" y="11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84" name="Line 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50955" y="2919047"/>
            <a:ext cx="0" cy="275452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5" name="Line 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49368" y="5673570"/>
            <a:ext cx="3320509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88830" y="25087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North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16770" y="5474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East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176954" y="4466493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sz="1600" baseline="-25000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65784" y="5040924"/>
            <a:ext cx="43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1600" baseline="-25000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89538" y="566224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(0,0)</a:t>
            </a:r>
          </a:p>
        </p:txBody>
      </p:sp>
      <p:sp>
        <p:nvSpPr>
          <p:cNvPr id="32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898163" y="3421060"/>
            <a:ext cx="1173163" cy="1588"/>
          </a:xfrm>
          <a:prstGeom prst="line">
            <a:avLst/>
          </a:prstGeom>
          <a:noFill/>
          <a:ln w="6480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72913" y="3411297"/>
            <a:ext cx="0" cy="2237150"/>
          </a:xfrm>
          <a:prstGeom prst="line">
            <a:avLst/>
          </a:prstGeom>
          <a:noFill/>
          <a:ln w="6480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4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99913" y="3994272"/>
            <a:ext cx="266700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FF"/>
                </a:solidFill>
                <a:latin typeface="+mj-lt"/>
                <a:cs typeface="Lucida Sans Unicode" pitchFamily="34" charset="0"/>
              </a:rPr>
              <a:t>N</a:t>
            </a:r>
            <a:r>
              <a:rPr lang="en-GB" baseline="-1000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</a:t>
            </a:r>
          </a:p>
        </p:txBody>
      </p:sp>
      <p:sp>
        <p:nvSpPr>
          <p:cNvPr id="35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83938" y="3467097"/>
            <a:ext cx="211596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FF"/>
                </a:solidFill>
                <a:latin typeface="+mj-lt"/>
                <a:cs typeface="Lucida Sans Unicode" pitchFamily="34" charset="0"/>
              </a:rPr>
              <a:t>E</a:t>
            </a:r>
            <a:r>
              <a:rPr lang="en-GB" baseline="-1000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</a:t>
            </a:r>
          </a:p>
        </p:txBody>
      </p:sp>
      <p:sp>
        <p:nvSpPr>
          <p:cNvPr id="36" name="Freeform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2750" y="3390897"/>
            <a:ext cx="55563" cy="5556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206" y="90"/>
              </a:cxn>
              <a:cxn ang="0">
                <a:pos x="204" y="77"/>
              </a:cxn>
              <a:cxn ang="0">
                <a:pos x="199" y="64"/>
              </a:cxn>
              <a:cxn ang="0">
                <a:pos x="193" y="52"/>
              </a:cxn>
              <a:cxn ang="0">
                <a:pos x="185" y="41"/>
              </a:cxn>
              <a:cxn ang="0">
                <a:pos x="176" y="30"/>
              </a:cxn>
              <a:cxn ang="0">
                <a:pos x="166" y="21"/>
              </a:cxn>
              <a:cxn ang="0">
                <a:pos x="156" y="13"/>
              </a:cxn>
              <a:cxn ang="0">
                <a:pos x="144" y="8"/>
              </a:cxn>
              <a:cxn ang="0">
                <a:pos x="130" y="3"/>
              </a:cxn>
              <a:cxn ang="0">
                <a:pos x="117" y="1"/>
              </a:cxn>
              <a:cxn ang="0">
                <a:pos x="104" y="0"/>
              </a:cxn>
              <a:cxn ang="0">
                <a:pos x="90" y="1"/>
              </a:cxn>
              <a:cxn ang="0">
                <a:pos x="77" y="3"/>
              </a:cxn>
              <a:cxn ang="0">
                <a:pos x="64" y="8"/>
              </a:cxn>
              <a:cxn ang="0">
                <a:pos x="52" y="13"/>
              </a:cxn>
              <a:cxn ang="0">
                <a:pos x="40" y="21"/>
              </a:cxn>
              <a:cxn ang="0">
                <a:pos x="30" y="30"/>
              </a:cxn>
              <a:cxn ang="0">
                <a:pos x="21" y="41"/>
              </a:cxn>
              <a:cxn ang="0">
                <a:pos x="14" y="52"/>
              </a:cxn>
              <a:cxn ang="0">
                <a:pos x="8" y="64"/>
              </a:cxn>
              <a:cxn ang="0">
                <a:pos x="4" y="77"/>
              </a:cxn>
              <a:cxn ang="0">
                <a:pos x="1" y="90"/>
              </a:cxn>
              <a:cxn ang="0">
                <a:pos x="0" y="104"/>
              </a:cxn>
              <a:cxn ang="0">
                <a:pos x="1" y="118"/>
              </a:cxn>
              <a:cxn ang="0">
                <a:pos x="4" y="130"/>
              </a:cxn>
              <a:cxn ang="0">
                <a:pos x="8" y="144"/>
              </a:cxn>
              <a:cxn ang="0">
                <a:pos x="14" y="155"/>
              </a:cxn>
              <a:cxn ang="0">
                <a:pos x="21" y="166"/>
              </a:cxn>
              <a:cxn ang="0">
                <a:pos x="30" y="176"/>
              </a:cxn>
              <a:cxn ang="0">
                <a:pos x="40" y="185"/>
              </a:cxn>
              <a:cxn ang="0">
                <a:pos x="52" y="193"/>
              </a:cxn>
              <a:cxn ang="0">
                <a:pos x="64" y="199"/>
              </a:cxn>
              <a:cxn ang="0">
                <a:pos x="77" y="204"/>
              </a:cxn>
              <a:cxn ang="0">
                <a:pos x="90" y="206"/>
              </a:cxn>
              <a:cxn ang="0">
                <a:pos x="104" y="207"/>
              </a:cxn>
              <a:cxn ang="0">
                <a:pos x="117" y="206"/>
              </a:cxn>
              <a:cxn ang="0">
                <a:pos x="130" y="204"/>
              </a:cxn>
              <a:cxn ang="0">
                <a:pos x="144" y="199"/>
              </a:cxn>
              <a:cxn ang="0">
                <a:pos x="156" y="193"/>
              </a:cxn>
              <a:cxn ang="0">
                <a:pos x="166" y="185"/>
              </a:cxn>
              <a:cxn ang="0">
                <a:pos x="176" y="176"/>
              </a:cxn>
              <a:cxn ang="0">
                <a:pos x="185" y="166"/>
              </a:cxn>
              <a:cxn ang="0">
                <a:pos x="193" y="155"/>
              </a:cxn>
              <a:cxn ang="0">
                <a:pos x="199" y="144"/>
              </a:cxn>
              <a:cxn ang="0">
                <a:pos x="204" y="130"/>
              </a:cxn>
              <a:cxn ang="0">
                <a:pos x="206" y="118"/>
              </a:cxn>
            </a:cxnLst>
            <a:rect l="0" t="0" r="r" b="b"/>
            <a:pathLst>
              <a:path w="207" h="207">
                <a:moveTo>
                  <a:pt x="207" y="111"/>
                </a:moveTo>
                <a:lnTo>
                  <a:pt x="207" y="104"/>
                </a:lnTo>
                <a:lnTo>
                  <a:pt x="207" y="97"/>
                </a:lnTo>
                <a:lnTo>
                  <a:pt x="206" y="90"/>
                </a:lnTo>
                <a:lnTo>
                  <a:pt x="206" y="84"/>
                </a:lnTo>
                <a:lnTo>
                  <a:pt x="204" y="77"/>
                </a:lnTo>
                <a:lnTo>
                  <a:pt x="201" y="70"/>
                </a:lnTo>
                <a:lnTo>
                  <a:pt x="199" y="64"/>
                </a:lnTo>
                <a:lnTo>
                  <a:pt x="197" y="58"/>
                </a:lnTo>
                <a:lnTo>
                  <a:pt x="193" y="52"/>
                </a:lnTo>
                <a:lnTo>
                  <a:pt x="190" y="46"/>
                </a:lnTo>
                <a:lnTo>
                  <a:pt x="185" y="41"/>
                </a:lnTo>
                <a:lnTo>
                  <a:pt x="182" y="35"/>
                </a:lnTo>
                <a:lnTo>
                  <a:pt x="176" y="30"/>
                </a:lnTo>
                <a:lnTo>
                  <a:pt x="172" y="26"/>
                </a:lnTo>
                <a:lnTo>
                  <a:pt x="166" y="21"/>
                </a:lnTo>
                <a:lnTo>
                  <a:pt x="162" y="18"/>
                </a:lnTo>
                <a:lnTo>
                  <a:pt x="156" y="13"/>
                </a:lnTo>
                <a:lnTo>
                  <a:pt x="149" y="11"/>
                </a:lnTo>
                <a:lnTo>
                  <a:pt x="144" y="8"/>
                </a:lnTo>
                <a:lnTo>
                  <a:pt x="137" y="5"/>
                </a:lnTo>
                <a:lnTo>
                  <a:pt x="130" y="3"/>
                </a:lnTo>
                <a:lnTo>
                  <a:pt x="124" y="2"/>
                </a:lnTo>
                <a:lnTo>
                  <a:pt x="117" y="1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0" y="1"/>
                </a:lnTo>
                <a:lnTo>
                  <a:pt x="83" y="2"/>
                </a:lnTo>
                <a:lnTo>
                  <a:pt x="77" y="3"/>
                </a:lnTo>
                <a:lnTo>
                  <a:pt x="70" y="5"/>
                </a:lnTo>
                <a:lnTo>
                  <a:pt x="64" y="8"/>
                </a:lnTo>
                <a:lnTo>
                  <a:pt x="57" y="11"/>
                </a:lnTo>
                <a:lnTo>
                  <a:pt x="52" y="13"/>
                </a:lnTo>
                <a:lnTo>
                  <a:pt x="46" y="18"/>
                </a:lnTo>
                <a:lnTo>
                  <a:pt x="40" y="21"/>
                </a:lnTo>
                <a:lnTo>
                  <a:pt x="36" y="26"/>
                </a:lnTo>
                <a:lnTo>
                  <a:pt x="30" y="30"/>
                </a:lnTo>
                <a:lnTo>
                  <a:pt x="26" y="35"/>
                </a:lnTo>
                <a:lnTo>
                  <a:pt x="21" y="41"/>
                </a:lnTo>
                <a:lnTo>
                  <a:pt x="18" y="46"/>
                </a:lnTo>
                <a:lnTo>
                  <a:pt x="14" y="52"/>
                </a:lnTo>
                <a:lnTo>
                  <a:pt x="11" y="58"/>
                </a:lnTo>
                <a:lnTo>
                  <a:pt x="8" y="64"/>
                </a:lnTo>
                <a:lnTo>
                  <a:pt x="5" y="70"/>
                </a:lnTo>
                <a:lnTo>
                  <a:pt x="4" y="77"/>
                </a:lnTo>
                <a:lnTo>
                  <a:pt x="2" y="84"/>
                </a:lnTo>
                <a:lnTo>
                  <a:pt x="1" y="90"/>
                </a:lnTo>
                <a:lnTo>
                  <a:pt x="1" y="97"/>
                </a:lnTo>
                <a:lnTo>
                  <a:pt x="0" y="104"/>
                </a:lnTo>
                <a:lnTo>
                  <a:pt x="1" y="111"/>
                </a:lnTo>
                <a:lnTo>
                  <a:pt x="1" y="118"/>
                </a:lnTo>
                <a:lnTo>
                  <a:pt x="2" y="123"/>
                </a:lnTo>
                <a:lnTo>
                  <a:pt x="4" y="130"/>
                </a:lnTo>
                <a:lnTo>
                  <a:pt x="5" y="137"/>
                </a:lnTo>
                <a:lnTo>
                  <a:pt x="8" y="144"/>
                </a:lnTo>
                <a:lnTo>
                  <a:pt x="11" y="149"/>
                </a:lnTo>
                <a:lnTo>
                  <a:pt x="14" y="155"/>
                </a:lnTo>
                <a:lnTo>
                  <a:pt x="18" y="161"/>
                </a:lnTo>
                <a:lnTo>
                  <a:pt x="21" y="166"/>
                </a:lnTo>
                <a:lnTo>
                  <a:pt x="26" y="172"/>
                </a:lnTo>
                <a:lnTo>
                  <a:pt x="30" y="176"/>
                </a:lnTo>
                <a:lnTo>
                  <a:pt x="36" y="181"/>
                </a:lnTo>
                <a:lnTo>
                  <a:pt x="40" y="185"/>
                </a:lnTo>
                <a:lnTo>
                  <a:pt x="46" y="190"/>
                </a:lnTo>
                <a:lnTo>
                  <a:pt x="52" y="193"/>
                </a:lnTo>
                <a:lnTo>
                  <a:pt x="57" y="197"/>
                </a:lnTo>
                <a:lnTo>
                  <a:pt x="64" y="199"/>
                </a:lnTo>
                <a:lnTo>
                  <a:pt x="70" y="201"/>
                </a:lnTo>
                <a:lnTo>
                  <a:pt x="77" y="204"/>
                </a:lnTo>
                <a:lnTo>
                  <a:pt x="83" y="205"/>
                </a:lnTo>
                <a:lnTo>
                  <a:pt x="90" y="206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7" y="206"/>
                </a:lnTo>
                <a:lnTo>
                  <a:pt x="124" y="205"/>
                </a:lnTo>
                <a:lnTo>
                  <a:pt x="130" y="204"/>
                </a:lnTo>
                <a:lnTo>
                  <a:pt x="137" y="201"/>
                </a:lnTo>
                <a:lnTo>
                  <a:pt x="144" y="199"/>
                </a:lnTo>
                <a:lnTo>
                  <a:pt x="149" y="197"/>
                </a:lnTo>
                <a:lnTo>
                  <a:pt x="156" y="193"/>
                </a:lnTo>
                <a:lnTo>
                  <a:pt x="162" y="190"/>
                </a:lnTo>
                <a:lnTo>
                  <a:pt x="166" y="185"/>
                </a:lnTo>
                <a:lnTo>
                  <a:pt x="172" y="181"/>
                </a:lnTo>
                <a:lnTo>
                  <a:pt x="176" y="176"/>
                </a:lnTo>
                <a:lnTo>
                  <a:pt x="182" y="172"/>
                </a:lnTo>
                <a:lnTo>
                  <a:pt x="185" y="166"/>
                </a:lnTo>
                <a:lnTo>
                  <a:pt x="190" y="161"/>
                </a:lnTo>
                <a:lnTo>
                  <a:pt x="193" y="155"/>
                </a:lnTo>
                <a:lnTo>
                  <a:pt x="197" y="149"/>
                </a:lnTo>
                <a:lnTo>
                  <a:pt x="199" y="144"/>
                </a:lnTo>
                <a:lnTo>
                  <a:pt x="201" y="137"/>
                </a:lnTo>
                <a:lnTo>
                  <a:pt x="204" y="130"/>
                </a:lnTo>
                <a:lnTo>
                  <a:pt x="206" y="123"/>
                </a:lnTo>
                <a:lnTo>
                  <a:pt x="206" y="118"/>
                </a:lnTo>
                <a:lnTo>
                  <a:pt x="207" y="111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2A299C6A-7486-4C68-96BA-C10445A92887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59866" y="4765031"/>
            <a:ext cx="1056379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 (N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</a:t>
            </a: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F2EB6ED-5C76-4845-BCFB-377D618637C2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15593" y="3008310"/>
            <a:ext cx="966611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 (N</a:t>
            </a:r>
            <a:r>
              <a:rPr lang="en-GB" baseline="-25000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, E</a:t>
            </a:r>
            <a:r>
              <a:rPr lang="en-GB" baseline="-25000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008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cs typeface="Lucida Sans Unicode" pitchFamily="34" charset="0"/>
              </a:rPr>
              <a:t>Relative position is distance and direction from one point to another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Coordinates</a:t>
            </a:r>
          </a:p>
          <a:p>
            <a:pPr lvl="1"/>
            <a:r>
              <a:rPr lang="en-US" dirty="0"/>
              <a:t>3. Position</a:t>
            </a:r>
          </a:p>
          <a:p>
            <a:pPr lvl="2"/>
            <a:r>
              <a:rPr lang="en-US" dirty="0"/>
              <a:t>a. Relative</a:t>
            </a:r>
          </a:p>
        </p:txBody>
      </p:sp>
      <p:sp>
        <p:nvSpPr>
          <p:cNvPr id="75" name="Freeform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98918" y="4814731"/>
            <a:ext cx="55562" cy="55563"/>
          </a:xfrm>
          <a:custGeom>
            <a:avLst/>
            <a:gdLst/>
            <a:ahLst/>
            <a:cxnLst>
              <a:cxn ang="0">
                <a:pos x="207" y="103"/>
              </a:cxn>
              <a:cxn ang="0">
                <a:pos x="206" y="90"/>
              </a:cxn>
              <a:cxn ang="0">
                <a:pos x="204" y="76"/>
              </a:cxn>
              <a:cxn ang="0">
                <a:pos x="199" y="64"/>
              </a:cxn>
              <a:cxn ang="0">
                <a:pos x="194" y="51"/>
              </a:cxn>
              <a:cxn ang="0">
                <a:pos x="186" y="40"/>
              </a:cxn>
              <a:cxn ang="0">
                <a:pos x="177" y="30"/>
              </a:cxn>
              <a:cxn ang="0">
                <a:pos x="167" y="22"/>
              </a:cxn>
              <a:cxn ang="0">
                <a:pos x="155" y="14"/>
              </a:cxn>
              <a:cxn ang="0">
                <a:pos x="144" y="8"/>
              </a:cxn>
              <a:cxn ang="0">
                <a:pos x="130" y="4"/>
              </a:cxn>
              <a:cxn ang="0">
                <a:pos x="118" y="0"/>
              </a:cxn>
              <a:cxn ang="0">
                <a:pos x="104" y="0"/>
              </a:cxn>
              <a:cxn ang="0">
                <a:pos x="91" y="0"/>
              </a:cxn>
              <a:cxn ang="0">
                <a:pos x="77" y="4"/>
              </a:cxn>
              <a:cxn ang="0">
                <a:pos x="65" y="8"/>
              </a:cxn>
              <a:cxn ang="0">
                <a:pos x="52" y="14"/>
              </a:cxn>
              <a:cxn ang="0">
                <a:pos x="41" y="22"/>
              </a:cxn>
              <a:cxn ang="0">
                <a:pos x="31" y="30"/>
              </a:cxn>
              <a:cxn ang="0">
                <a:pos x="22" y="40"/>
              </a:cxn>
              <a:cxn ang="0">
                <a:pos x="14" y="51"/>
              </a:cxn>
              <a:cxn ang="0">
                <a:pos x="8" y="64"/>
              </a:cxn>
              <a:cxn ang="0">
                <a:pos x="3" y="76"/>
              </a:cxn>
              <a:cxn ang="0">
                <a:pos x="1" y="90"/>
              </a:cxn>
              <a:cxn ang="0">
                <a:pos x="0" y="103"/>
              </a:cxn>
              <a:cxn ang="0">
                <a:pos x="1" y="117"/>
              </a:cxn>
              <a:cxn ang="0">
                <a:pos x="3" y="131"/>
              </a:cxn>
              <a:cxn ang="0">
                <a:pos x="8" y="143"/>
              </a:cxn>
              <a:cxn ang="0">
                <a:pos x="14" y="156"/>
              </a:cxn>
              <a:cxn ang="0">
                <a:pos x="22" y="167"/>
              </a:cxn>
              <a:cxn ang="0">
                <a:pos x="31" y="177"/>
              </a:cxn>
              <a:cxn ang="0">
                <a:pos x="41" y="186"/>
              </a:cxn>
              <a:cxn ang="0">
                <a:pos x="52" y="193"/>
              </a:cxn>
              <a:cxn ang="0">
                <a:pos x="65" y="200"/>
              </a:cxn>
              <a:cxn ang="0">
                <a:pos x="77" y="203"/>
              </a:cxn>
              <a:cxn ang="0">
                <a:pos x="91" y="207"/>
              </a:cxn>
              <a:cxn ang="0">
                <a:pos x="104" y="207"/>
              </a:cxn>
              <a:cxn ang="0">
                <a:pos x="118" y="207"/>
              </a:cxn>
              <a:cxn ang="0">
                <a:pos x="130" y="203"/>
              </a:cxn>
              <a:cxn ang="0">
                <a:pos x="144" y="200"/>
              </a:cxn>
              <a:cxn ang="0">
                <a:pos x="155" y="193"/>
              </a:cxn>
              <a:cxn ang="0">
                <a:pos x="167" y="186"/>
              </a:cxn>
              <a:cxn ang="0">
                <a:pos x="177" y="177"/>
              </a:cxn>
              <a:cxn ang="0">
                <a:pos x="186" y="167"/>
              </a:cxn>
              <a:cxn ang="0">
                <a:pos x="194" y="156"/>
              </a:cxn>
              <a:cxn ang="0">
                <a:pos x="199" y="143"/>
              </a:cxn>
              <a:cxn ang="0">
                <a:pos x="204" y="131"/>
              </a:cxn>
              <a:cxn ang="0">
                <a:pos x="206" y="117"/>
              </a:cxn>
            </a:cxnLst>
            <a:rect l="0" t="0" r="r" b="b"/>
            <a:pathLst>
              <a:path w="207" h="207">
                <a:moveTo>
                  <a:pt x="207" y="110"/>
                </a:moveTo>
                <a:lnTo>
                  <a:pt x="207" y="103"/>
                </a:lnTo>
                <a:lnTo>
                  <a:pt x="207" y="97"/>
                </a:lnTo>
                <a:lnTo>
                  <a:pt x="206" y="90"/>
                </a:lnTo>
                <a:lnTo>
                  <a:pt x="205" y="83"/>
                </a:lnTo>
                <a:lnTo>
                  <a:pt x="204" y="76"/>
                </a:lnTo>
                <a:lnTo>
                  <a:pt x="202" y="71"/>
                </a:lnTo>
                <a:lnTo>
                  <a:pt x="199" y="64"/>
                </a:lnTo>
                <a:lnTo>
                  <a:pt x="197" y="58"/>
                </a:lnTo>
                <a:lnTo>
                  <a:pt x="194" y="51"/>
                </a:lnTo>
                <a:lnTo>
                  <a:pt x="190" y="46"/>
                </a:lnTo>
                <a:lnTo>
                  <a:pt x="186" y="40"/>
                </a:lnTo>
                <a:lnTo>
                  <a:pt x="181" y="36"/>
                </a:lnTo>
                <a:lnTo>
                  <a:pt x="177" y="30"/>
                </a:lnTo>
                <a:lnTo>
                  <a:pt x="172" y="25"/>
                </a:lnTo>
                <a:lnTo>
                  <a:pt x="167" y="22"/>
                </a:lnTo>
                <a:lnTo>
                  <a:pt x="161" y="17"/>
                </a:lnTo>
                <a:lnTo>
                  <a:pt x="155" y="14"/>
                </a:lnTo>
                <a:lnTo>
                  <a:pt x="150" y="11"/>
                </a:lnTo>
                <a:lnTo>
                  <a:pt x="144" y="8"/>
                </a:lnTo>
                <a:lnTo>
                  <a:pt x="137" y="5"/>
                </a:lnTo>
                <a:lnTo>
                  <a:pt x="130" y="4"/>
                </a:lnTo>
                <a:lnTo>
                  <a:pt x="123" y="2"/>
                </a:lnTo>
                <a:lnTo>
                  <a:pt x="118" y="0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1" y="0"/>
                </a:lnTo>
                <a:lnTo>
                  <a:pt x="84" y="2"/>
                </a:lnTo>
                <a:lnTo>
                  <a:pt x="77" y="4"/>
                </a:lnTo>
                <a:lnTo>
                  <a:pt x="70" y="5"/>
                </a:lnTo>
                <a:lnTo>
                  <a:pt x="65" y="8"/>
                </a:lnTo>
                <a:lnTo>
                  <a:pt x="58" y="11"/>
                </a:lnTo>
                <a:lnTo>
                  <a:pt x="52" y="14"/>
                </a:lnTo>
                <a:lnTo>
                  <a:pt x="46" y="17"/>
                </a:lnTo>
                <a:lnTo>
                  <a:pt x="41" y="22"/>
                </a:lnTo>
                <a:lnTo>
                  <a:pt x="35" y="25"/>
                </a:lnTo>
                <a:lnTo>
                  <a:pt x="31" y="30"/>
                </a:lnTo>
                <a:lnTo>
                  <a:pt x="26" y="36"/>
                </a:lnTo>
                <a:lnTo>
                  <a:pt x="22" y="40"/>
                </a:lnTo>
                <a:lnTo>
                  <a:pt x="18" y="46"/>
                </a:lnTo>
                <a:lnTo>
                  <a:pt x="14" y="51"/>
                </a:lnTo>
                <a:lnTo>
                  <a:pt x="11" y="58"/>
                </a:lnTo>
                <a:lnTo>
                  <a:pt x="8" y="64"/>
                </a:lnTo>
                <a:lnTo>
                  <a:pt x="6" y="71"/>
                </a:lnTo>
                <a:lnTo>
                  <a:pt x="3" y="76"/>
                </a:lnTo>
                <a:lnTo>
                  <a:pt x="2" y="83"/>
                </a:lnTo>
                <a:lnTo>
                  <a:pt x="1" y="90"/>
                </a:lnTo>
                <a:lnTo>
                  <a:pt x="0" y="97"/>
                </a:lnTo>
                <a:lnTo>
                  <a:pt x="0" y="103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3" y="131"/>
                </a:lnTo>
                <a:lnTo>
                  <a:pt x="6" y="136"/>
                </a:lnTo>
                <a:lnTo>
                  <a:pt x="8" y="143"/>
                </a:lnTo>
                <a:lnTo>
                  <a:pt x="11" y="149"/>
                </a:lnTo>
                <a:lnTo>
                  <a:pt x="14" y="156"/>
                </a:lnTo>
                <a:lnTo>
                  <a:pt x="18" y="161"/>
                </a:lnTo>
                <a:lnTo>
                  <a:pt x="22" y="167"/>
                </a:lnTo>
                <a:lnTo>
                  <a:pt x="26" y="171"/>
                </a:lnTo>
                <a:lnTo>
                  <a:pt x="31" y="177"/>
                </a:lnTo>
                <a:lnTo>
                  <a:pt x="35" y="182"/>
                </a:lnTo>
                <a:lnTo>
                  <a:pt x="41" y="186"/>
                </a:lnTo>
                <a:lnTo>
                  <a:pt x="46" y="190"/>
                </a:lnTo>
                <a:lnTo>
                  <a:pt x="52" y="193"/>
                </a:lnTo>
                <a:lnTo>
                  <a:pt x="58" y="196"/>
                </a:lnTo>
                <a:lnTo>
                  <a:pt x="65" y="200"/>
                </a:lnTo>
                <a:lnTo>
                  <a:pt x="70" y="202"/>
                </a:lnTo>
                <a:lnTo>
                  <a:pt x="77" y="203"/>
                </a:lnTo>
                <a:lnTo>
                  <a:pt x="84" y="205"/>
                </a:lnTo>
                <a:lnTo>
                  <a:pt x="91" y="207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8" y="207"/>
                </a:lnTo>
                <a:lnTo>
                  <a:pt x="123" y="205"/>
                </a:lnTo>
                <a:lnTo>
                  <a:pt x="130" y="203"/>
                </a:lnTo>
                <a:lnTo>
                  <a:pt x="137" y="202"/>
                </a:lnTo>
                <a:lnTo>
                  <a:pt x="144" y="200"/>
                </a:lnTo>
                <a:lnTo>
                  <a:pt x="150" y="196"/>
                </a:lnTo>
                <a:lnTo>
                  <a:pt x="155" y="193"/>
                </a:lnTo>
                <a:lnTo>
                  <a:pt x="161" y="190"/>
                </a:lnTo>
                <a:lnTo>
                  <a:pt x="167" y="186"/>
                </a:lnTo>
                <a:lnTo>
                  <a:pt x="172" y="182"/>
                </a:lnTo>
                <a:lnTo>
                  <a:pt x="177" y="177"/>
                </a:lnTo>
                <a:lnTo>
                  <a:pt x="181" y="171"/>
                </a:lnTo>
                <a:lnTo>
                  <a:pt x="186" y="167"/>
                </a:lnTo>
                <a:lnTo>
                  <a:pt x="190" y="161"/>
                </a:lnTo>
                <a:lnTo>
                  <a:pt x="194" y="156"/>
                </a:lnTo>
                <a:lnTo>
                  <a:pt x="197" y="149"/>
                </a:lnTo>
                <a:lnTo>
                  <a:pt x="199" y="143"/>
                </a:lnTo>
                <a:lnTo>
                  <a:pt x="202" y="136"/>
                </a:lnTo>
                <a:lnTo>
                  <a:pt x="204" y="131"/>
                </a:lnTo>
                <a:lnTo>
                  <a:pt x="205" y="124"/>
                </a:lnTo>
                <a:lnTo>
                  <a:pt x="206" y="117"/>
                </a:lnTo>
                <a:lnTo>
                  <a:pt x="207" y="11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8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850955" y="2919047"/>
            <a:ext cx="0" cy="275452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49368" y="5673570"/>
            <a:ext cx="3320509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88830" y="25087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North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16770" y="5474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East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289538" y="5662247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(0,0)</a:t>
            </a:r>
          </a:p>
        </p:txBody>
      </p:sp>
      <p:sp>
        <p:nvSpPr>
          <p:cNvPr id="36" name="Freeform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2750" y="3390897"/>
            <a:ext cx="55563" cy="55563"/>
          </a:xfrm>
          <a:custGeom>
            <a:avLst/>
            <a:gdLst/>
            <a:ahLst/>
            <a:cxnLst>
              <a:cxn ang="0">
                <a:pos x="207" y="104"/>
              </a:cxn>
              <a:cxn ang="0">
                <a:pos x="206" y="90"/>
              </a:cxn>
              <a:cxn ang="0">
                <a:pos x="204" y="77"/>
              </a:cxn>
              <a:cxn ang="0">
                <a:pos x="199" y="64"/>
              </a:cxn>
              <a:cxn ang="0">
                <a:pos x="193" y="52"/>
              </a:cxn>
              <a:cxn ang="0">
                <a:pos x="185" y="41"/>
              </a:cxn>
              <a:cxn ang="0">
                <a:pos x="176" y="30"/>
              </a:cxn>
              <a:cxn ang="0">
                <a:pos x="166" y="21"/>
              </a:cxn>
              <a:cxn ang="0">
                <a:pos x="156" y="13"/>
              </a:cxn>
              <a:cxn ang="0">
                <a:pos x="144" y="8"/>
              </a:cxn>
              <a:cxn ang="0">
                <a:pos x="130" y="3"/>
              </a:cxn>
              <a:cxn ang="0">
                <a:pos x="117" y="1"/>
              </a:cxn>
              <a:cxn ang="0">
                <a:pos x="104" y="0"/>
              </a:cxn>
              <a:cxn ang="0">
                <a:pos x="90" y="1"/>
              </a:cxn>
              <a:cxn ang="0">
                <a:pos x="77" y="3"/>
              </a:cxn>
              <a:cxn ang="0">
                <a:pos x="64" y="8"/>
              </a:cxn>
              <a:cxn ang="0">
                <a:pos x="52" y="13"/>
              </a:cxn>
              <a:cxn ang="0">
                <a:pos x="40" y="21"/>
              </a:cxn>
              <a:cxn ang="0">
                <a:pos x="30" y="30"/>
              </a:cxn>
              <a:cxn ang="0">
                <a:pos x="21" y="41"/>
              </a:cxn>
              <a:cxn ang="0">
                <a:pos x="14" y="52"/>
              </a:cxn>
              <a:cxn ang="0">
                <a:pos x="8" y="64"/>
              </a:cxn>
              <a:cxn ang="0">
                <a:pos x="4" y="77"/>
              </a:cxn>
              <a:cxn ang="0">
                <a:pos x="1" y="90"/>
              </a:cxn>
              <a:cxn ang="0">
                <a:pos x="0" y="104"/>
              </a:cxn>
              <a:cxn ang="0">
                <a:pos x="1" y="118"/>
              </a:cxn>
              <a:cxn ang="0">
                <a:pos x="4" y="130"/>
              </a:cxn>
              <a:cxn ang="0">
                <a:pos x="8" y="144"/>
              </a:cxn>
              <a:cxn ang="0">
                <a:pos x="14" y="155"/>
              </a:cxn>
              <a:cxn ang="0">
                <a:pos x="21" y="166"/>
              </a:cxn>
              <a:cxn ang="0">
                <a:pos x="30" y="176"/>
              </a:cxn>
              <a:cxn ang="0">
                <a:pos x="40" y="185"/>
              </a:cxn>
              <a:cxn ang="0">
                <a:pos x="52" y="193"/>
              </a:cxn>
              <a:cxn ang="0">
                <a:pos x="64" y="199"/>
              </a:cxn>
              <a:cxn ang="0">
                <a:pos x="77" y="204"/>
              </a:cxn>
              <a:cxn ang="0">
                <a:pos x="90" y="206"/>
              </a:cxn>
              <a:cxn ang="0">
                <a:pos x="104" y="207"/>
              </a:cxn>
              <a:cxn ang="0">
                <a:pos x="117" y="206"/>
              </a:cxn>
              <a:cxn ang="0">
                <a:pos x="130" y="204"/>
              </a:cxn>
              <a:cxn ang="0">
                <a:pos x="144" y="199"/>
              </a:cxn>
              <a:cxn ang="0">
                <a:pos x="156" y="193"/>
              </a:cxn>
              <a:cxn ang="0">
                <a:pos x="166" y="185"/>
              </a:cxn>
              <a:cxn ang="0">
                <a:pos x="176" y="176"/>
              </a:cxn>
              <a:cxn ang="0">
                <a:pos x="185" y="166"/>
              </a:cxn>
              <a:cxn ang="0">
                <a:pos x="193" y="155"/>
              </a:cxn>
              <a:cxn ang="0">
                <a:pos x="199" y="144"/>
              </a:cxn>
              <a:cxn ang="0">
                <a:pos x="204" y="130"/>
              </a:cxn>
              <a:cxn ang="0">
                <a:pos x="206" y="118"/>
              </a:cxn>
            </a:cxnLst>
            <a:rect l="0" t="0" r="r" b="b"/>
            <a:pathLst>
              <a:path w="207" h="207">
                <a:moveTo>
                  <a:pt x="207" y="111"/>
                </a:moveTo>
                <a:lnTo>
                  <a:pt x="207" y="104"/>
                </a:lnTo>
                <a:lnTo>
                  <a:pt x="207" y="97"/>
                </a:lnTo>
                <a:lnTo>
                  <a:pt x="206" y="90"/>
                </a:lnTo>
                <a:lnTo>
                  <a:pt x="206" y="84"/>
                </a:lnTo>
                <a:lnTo>
                  <a:pt x="204" y="77"/>
                </a:lnTo>
                <a:lnTo>
                  <a:pt x="201" y="70"/>
                </a:lnTo>
                <a:lnTo>
                  <a:pt x="199" y="64"/>
                </a:lnTo>
                <a:lnTo>
                  <a:pt x="197" y="58"/>
                </a:lnTo>
                <a:lnTo>
                  <a:pt x="193" y="52"/>
                </a:lnTo>
                <a:lnTo>
                  <a:pt x="190" y="46"/>
                </a:lnTo>
                <a:lnTo>
                  <a:pt x="185" y="41"/>
                </a:lnTo>
                <a:lnTo>
                  <a:pt x="182" y="35"/>
                </a:lnTo>
                <a:lnTo>
                  <a:pt x="176" y="30"/>
                </a:lnTo>
                <a:lnTo>
                  <a:pt x="172" y="26"/>
                </a:lnTo>
                <a:lnTo>
                  <a:pt x="166" y="21"/>
                </a:lnTo>
                <a:lnTo>
                  <a:pt x="162" y="18"/>
                </a:lnTo>
                <a:lnTo>
                  <a:pt x="156" y="13"/>
                </a:lnTo>
                <a:lnTo>
                  <a:pt x="149" y="11"/>
                </a:lnTo>
                <a:lnTo>
                  <a:pt x="144" y="8"/>
                </a:lnTo>
                <a:lnTo>
                  <a:pt x="137" y="5"/>
                </a:lnTo>
                <a:lnTo>
                  <a:pt x="130" y="3"/>
                </a:lnTo>
                <a:lnTo>
                  <a:pt x="124" y="2"/>
                </a:lnTo>
                <a:lnTo>
                  <a:pt x="117" y="1"/>
                </a:lnTo>
                <a:lnTo>
                  <a:pt x="111" y="0"/>
                </a:lnTo>
                <a:lnTo>
                  <a:pt x="104" y="0"/>
                </a:lnTo>
                <a:lnTo>
                  <a:pt x="97" y="0"/>
                </a:lnTo>
                <a:lnTo>
                  <a:pt x="90" y="1"/>
                </a:lnTo>
                <a:lnTo>
                  <a:pt x="83" y="2"/>
                </a:lnTo>
                <a:lnTo>
                  <a:pt x="77" y="3"/>
                </a:lnTo>
                <a:lnTo>
                  <a:pt x="70" y="5"/>
                </a:lnTo>
                <a:lnTo>
                  <a:pt x="64" y="8"/>
                </a:lnTo>
                <a:lnTo>
                  <a:pt x="57" y="11"/>
                </a:lnTo>
                <a:lnTo>
                  <a:pt x="52" y="13"/>
                </a:lnTo>
                <a:lnTo>
                  <a:pt x="46" y="18"/>
                </a:lnTo>
                <a:lnTo>
                  <a:pt x="40" y="21"/>
                </a:lnTo>
                <a:lnTo>
                  <a:pt x="36" y="26"/>
                </a:lnTo>
                <a:lnTo>
                  <a:pt x="30" y="30"/>
                </a:lnTo>
                <a:lnTo>
                  <a:pt x="26" y="35"/>
                </a:lnTo>
                <a:lnTo>
                  <a:pt x="21" y="41"/>
                </a:lnTo>
                <a:lnTo>
                  <a:pt x="18" y="46"/>
                </a:lnTo>
                <a:lnTo>
                  <a:pt x="14" y="52"/>
                </a:lnTo>
                <a:lnTo>
                  <a:pt x="11" y="58"/>
                </a:lnTo>
                <a:lnTo>
                  <a:pt x="8" y="64"/>
                </a:lnTo>
                <a:lnTo>
                  <a:pt x="5" y="70"/>
                </a:lnTo>
                <a:lnTo>
                  <a:pt x="4" y="77"/>
                </a:lnTo>
                <a:lnTo>
                  <a:pt x="2" y="84"/>
                </a:lnTo>
                <a:lnTo>
                  <a:pt x="1" y="90"/>
                </a:lnTo>
                <a:lnTo>
                  <a:pt x="1" y="97"/>
                </a:lnTo>
                <a:lnTo>
                  <a:pt x="0" y="104"/>
                </a:lnTo>
                <a:lnTo>
                  <a:pt x="1" y="111"/>
                </a:lnTo>
                <a:lnTo>
                  <a:pt x="1" y="118"/>
                </a:lnTo>
                <a:lnTo>
                  <a:pt x="2" y="123"/>
                </a:lnTo>
                <a:lnTo>
                  <a:pt x="4" y="130"/>
                </a:lnTo>
                <a:lnTo>
                  <a:pt x="5" y="137"/>
                </a:lnTo>
                <a:lnTo>
                  <a:pt x="8" y="144"/>
                </a:lnTo>
                <a:lnTo>
                  <a:pt x="11" y="149"/>
                </a:lnTo>
                <a:lnTo>
                  <a:pt x="14" y="155"/>
                </a:lnTo>
                <a:lnTo>
                  <a:pt x="18" y="161"/>
                </a:lnTo>
                <a:lnTo>
                  <a:pt x="21" y="166"/>
                </a:lnTo>
                <a:lnTo>
                  <a:pt x="26" y="172"/>
                </a:lnTo>
                <a:lnTo>
                  <a:pt x="30" y="176"/>
                </a:lnTo>
                <a:lnTo>
                  <a:pt x="36" y="181"/>
                </a:lnTo>
                <a:lnTo>
                  <a:pt x="40" y="185"/>
                </a:lnTo>
                <a:lnTo>
                  <a:pt x="46" y="190"/>
                </a:lnTo>
                <a:lnTo>
                  <a:pt x="52" y="193"/>
                </a:lnTo>
                <a:lnTo>
                  <a:pt x="57" y="197"/>
                </a:lnTo>
                <a:lnTo>
                  <a:pt x="64" y="199"/>
                </a:lnTo>
                <a:lnTo>
                  <a:pt x="70" y="201"/>
                </a:lnTo>
                <a:lnTo>
                  <a:pt x="77" y="204"/>
                </a:lnTo>
                <a:lnTo>
                  <a:pt x="83" y="205"/>
                </a:lnTo>
                <a:lnTo>
                  <a:pt x="90" y="206"/>
                </a:lnTo>
                <a:lnTo>
                  <a:pt x="97" y="207"/>
                </a:lnTo>
                <a:lnTo>
                  <a:pt x="104" y="207"/>
                </a:lnTo>
                <a:lnTo>
                  <a:pt x="111" y="207"/>
                </a:lnTo>
                <a:lnTo>
                  <a:pt x="117" y="206"/>
                </a:lnTo>
                <a:lnTo>
                  <a:pt x="124" y="205"/>
                </a:lnTo>
                <a:lnTo>
                  <a:pt x="130" y="204"/>
                </a:lnTo>
                <a:lnTo>
                  <a:pt x="137" y="201"/>
                </a:lnTo>
                <a:lnTo>
                  <a:pt x="144" y="199"/>
                </a:lnTo>
                <a:lnTo>
                  <a:pt x="149" y="197"/>
                </a:lnTo>
                <a:lnTo>
                  <a:pt x="156" y="193"/>
                </a:lnTo>
                <a:lnTo>
                  <a:pt x="162" y="190"/>
                </a:lnTo>
                <a:lnTo>
                  <a:pt x="166" y="185"/>
                </a:lnTo>
                <a:lnTo>
                  <a:pt x="172" y="181"/>
                </a:lnTo>
                <a:lnTo>
                  <a:pt x="176" y="176"/>
                </a:lnTo>
                <a:lnTo>
                  <a:pt x="182" y="172"/>
                </a:lnTo>
                <a:lnTo>
                  <a:pt x="185" y="166"/>
                </a:lnTo>
                <a:lnTo>
                  <a:pt x="190" y="161"/>
                </a:lnTo>
                <a:lnTo>
                  <a:pt x="193" y="155"/>
                </a:lnTo>
                <a:lnTo>
                  <a:pt x="197" y="149"/>
                </a:lnTo>
                <a:lnTo>
                  <a:pt x="199" y="144"/>
                </a:lnTo>
                <a:lnTo>
                  <a:pt x="201" y="137"/>
                </a:lnTo>
                <a:lnTo>
                  <a:pt x="204" y="130"/>
                </a:lnTo>
                <a:lnTo>
                  <a:pt x="206" y="123"/>
                </a:lnTo>
                <a:lnTo>
                  <a:pt x="206" y="118"/>
                </a:lnTo>
                <a:lnTo>
                  <a:pt x="207" y="111"/>
                </a:lnTo>
                <a:close/>
              </a:path>
            </a:pathLst>
          </a:custGeom>
          <a:solidFill>
            <a:srgbClr val="0000FF"/>
          </a:solidFill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cxnSp>
        <p:nvCxnSpPr>
          <p:cNvPr id="3" name="Straight Arrow Connector 2"/>
          <p:cNvCxnSpPr>
            <a:stCxn id="75" idx="29"/>
          </p:cNvCxnSpPr>
          <p:nvPr/>
        </p:nvCxnSpPr>
        <p:spPr>
          <a:xfrm flipH="1" flipV="1">
            <a:off x="3108960" y="3451860"/>
            <a:ext cx="1489980" cy="136303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">
            <a:extLst>
              <a:ext uri="{FF2B5EF4-FFF2-40B4-BE49-F238E27FC236}">
                <a16:creationId xmlns:a16="http://schemas.microsoft.com/office/drawing/2014/main" id="{C7323065-4E77-43ED-B7E5-F11CE188505D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59866" y="4765031"/>
            <a:ext cx="182742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FF0000"/>
                </a:solidFill>
                <a:latin typeface="+mj-lt"/>
                <a:cs typeface="Lucida Sans Unicode" pitchFamily="34" charset="0"/>
              </a:rPr>
              <a:t>A </a:t>
            </a: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E95C0E69-8107-46D5-AF52-D09E3F64A5E1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85222" y="3008310"/>
            <a:ext cx="123432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457200">
              <a:buClr>
                <a:srgbClr val="0000FF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+mj-lt"/>
                <a:cs typeface="Lucida Sans Unicode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374FE-7CA1-4AB2-ADAA-18A7A22C5E51}"/>
              </a:ext>
            </a:extLst>
          </p:cNvPr>
          <p:cNvSpPr txBox="1"/>
          <p:nvPr/>
        </p:nvSpPr>
        <p:spPr>
          <a:xfrm>
            <a:off x="2888273" y="418982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AB</a:t>
            </a:r>
            <a:r>
              <a:rPr lang="en-US" dirty="0"/>
              <a:t> &amp; </a:t>
            </a:r>
            <a:r>
              <a:rPr lang="en-US" dirty="0" err="1"/>
              <a:t>Dir</a:t>
            </a:r>
            <a:r>
              <a:rPr lang="en-US" baseline="-25000" dirty="0" err="1"/>
              <a:t>AB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5262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10065PHOTO" val="/9j/4AAQSkZJRgABAQAAAQABAAD/2wBDAAMCAgMCAgMDAwMEAwMEBQgFBQQEBQoHBwYIDAoMDAsKCwsNDhIQDQ4RDgsLEBYQERMUFRUVDA8XGBYUGBIUFRT/2wBDAQMEBAUEBQkFBQkUDQsNFBQUFBQUFBQUFBQUFBQUFBQUFBQUFBQUFBQUFBQUFBQUFBQUFBQUFBQUFBQUFBQUFBT/wAARCABMAD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dM1nUYNUvLDXY7O2aa7ddKe2ZiLmAJuCtuAxMArkqOMKCCRnHRng8nrmqWtaWusWEtq/wArHDxyYyYpByjr7qwB/D3qt4W10+INIjnlj+z3sZMN5bZ5hnXG9Pcdwe4IPegyNbr/AJ/z7UHn8e5qN7qKKaKN5VSSUkJGzAM+Bk4HfgE/nWTpfjXw/rfiDVNC0/XNOvtb0oIb/Tra6je4tN4OzzYwdybsHG4DODQBtZ6HP4mvnn41ftX3vwt+JcXg/Q/AN540ktrO1vNVntNQjt2tVuZzBbxRxuP3sjsCcZVQATng4+h+/p+nevzt/bbvvE/wx+M194g0walpreK7jSdN0zUHSKWxe6t8TQjYSHDh/MDZwpQ4JpK3UGpNNQ3PvHwT410n4ieD9G8T6Jc/a9H1W2S7tZmBUlHGQCOoYdCOoIINFYPwL8E3Pw3+DXg/w3qnk2+oaXpsNvcvBK0qmUD523tySzEk9sk44xRTJV0d9/8ArNYunQx2XijV0jAT7VHBduM/flw0TN/3zFEPwHetrpjOB/Svl39qH9puX4B/EzQLORo4LXUtN3M0do15eS4nCsYojJGirGuWZ3c53ABc80FLUxv2xILH4neNvCfhXRfFQ8L+JPD8k+o6nrIIjOk2LRRl5FkcALIT5BUgnbkE7chl858VyX/wo+HWreIfgifFMV5e3lvenW9ZnijsNUZnVSHuL8bpQ4ZwmDt3sCvBOfXNf+G+gfEP9oD4ZfETxNpmny6V/YEAtL9rYNHqV/OsmxJ1kUoBGpDRcK+6XAJAIXtr2KytdL8PeH49M1ie20mW8YNdxTQy8B0hIdonWQv5mPNZ1YDLMdxYD56tl9evio1pVWoR2itE/XubxmlGyR2vwW8eXvxK+GWheINQ0bUtDu7q3XfBqsMUU0jBcNII45JNisQSFJDDuBXgH7eOtT6xY+HPDWkaPHql3p13/wAJBfXUsiJHYQ28bsCS3UsSAcEFVO48Yz9JfDy8mvfDkklxH5U/268SSLzBII3FzKGRXAG5VYFVOAcAZAOQPi//AIKS+KLPRbyw07TVkGv3FrFqtxm62xBIHmS3by8bt26WYGSNlIGA275MexVqRpwblsb4OPPWSTs+59jfCP4gW/xT+HGi+KIIRZfbI3WaBJo5hFNHI0UyLIpKyKJI2AdThgAR1oq18M7LS9G+Hnhu10qxttK0qLToPItLGMpDCpjUhUGOBz3555oroptcqOOp8bOoXr3r83/2rr/UfinqPh/XdZttNhgHiGXw6umvceS0UcF8I5YppVclN0ZaRnOzCyR4jJGT96/FK+1zSvhv4nvfDMAuPEVvptxLp0GzfvuBGTGoX+IlsADv0r8138CXXxD0+30GCPxF8QtLi1htbk0ua1e4upNQlQRGWe4cIUXapH71wo+YHPAXy8bjlhXGHI5OW1lc8XHZisG4w5JSctrK/wB/Y9w8R/Ha0+JOoWHw10zTJ0+G+naUk0+vQXKWj3CW3lNHdRbsSRQRvGAHQiQl43UhFJPlktp+0v8AFDwd4o03UfGUsVhq0i6fa2N01mI9T2JL5nlShBJBhbcHgbmZmJAG6Qed+Fz4ku/HV9PqWnXF6Nau7jwaNO0JDPixilDziHaMuri3lQvjpkjaOn0R4g1n47eF4IbLwZ4Me/t31O61Az6jDuElvLO0pgUF0dCokIG6Nf8AV4GajCY7DShzYqooy10v/Wxx0Mwx1Sl+4inK+t1dKz2Xn3PP/Cuu+LfgvoGjtFrWpaI8DNo+uahFcyXMt9qRkxHIbeYPG3mBT+9RGdpCykgA5x9Q+Ges/GX4vazrfjifU9as59FvbKJ76zngJC2s08Ss6LGkaJIpKqoDNl85AzXS+PPDni9fFWjXeseAtR8IaW2qSX7Xk19DIjXDNc3Fuw8pm2TxSzSAMGH3hgEgFfovTvH2o/EL4J6Fd62lvFr1s+o2mox2xyhmisroCTGPl3pslC9hJjtXmupRxOOlCjUbSSdtGmcOGqV6uYJTnKM0k+Xo9d0fQHg/QYfBvhPQ9CtZHmg0qyhsYpJpS7uscaoCzEkkkLnJyTRWyPmzk9PU4or6hI+z956sXv8AXv8ApWF4tTVU8J6y2gRQza6LKc2CTYEb3Gw+UGyR8pfbnJ6HrW41B4B/wpNJ7mbipKx8F/sX+BfE9940urjxX4Wfw2PBEZ0tBcXUdw9xqMkSGaQNGSo2RuQeTk3BHVWA+mfF/wAUtK8NeKPD/hmK7thquqahFZN5hPl2oaOSVQ5HCySLC6xoSCzHIBCmua+Hms2Xwm03xNpPiuJtE1caxq+t3E7RvJHe20t7JKl2siqQw8uSIMvWPbtIAAJ5QfDuw+PPgHWNa8C6hLcWLWw1Tw54imIBvtcScSreOSA+2N7aGIZVVCPKijZjH5NXyuri8dOMYuMFf09fm9TbCUKWCp8tJWTbfze56j8aPh6fiX8O9W0WC4ntdSKpc2U8DKGS5icSRffBXBZQrZHKsenBHyl4k8Gan4I/ZT8D3eqeIZtY1zxD4nsNT1F1hS2jtpmjMbW6In9xUEbEk7irHgEKPZPgv+1QniZdJ8OePtPTw18QZrcNPpcEiM7yhcvGtrvNyjqQ42tHhgu5GdTkcV+0Bo1/oPwG8OjUbOTS0ufH8t5bWk+A8UE97cyxbh2LK4faeRv2kAggenkmFrYWpOnVhqtn/wAE9DC4fDzxca8orm2v1t2PtWBt8MZB7cmilhH7hOcEKM0V+jx2POq/Gx38/wD61H8v0pT0o7r9f6VRkcB8UvjH8P8A4a27WPjTxHY6QLy2d/s87MZGhwVd9qgsF6jd0rxr/gn/AKFp3w1/Z2PhuCe6updK1HULmQlDJ5kD3MrW0keByJIUjfaPmBJyATivpLUtB0vW54P7Q02zvmVRta5gWUrk84LA4rR7fQcUrI1vofBnwo8R/DbTv2kviR8fPHnj2x07UbxVsfDukXlwgmtdJ8qELcPbDdKjSFSACFPMhIJchfpH9pDRdD8X+HPDWnalby3k0Ov6XrMEMds0uI7a9gaeRsI21Fidw2cZ3Y7mvVNS0HTNQvIri7060u7mEDy5p4Fd0x8wwSOOeeKzNZ+Hug6/rEesX9m819DCINwuZUSSPdv2SIrBZF3c4cEcCp5RqXK7o6FGDEGMhjjjntRUVvGlrbQxQosUaIAiIMBAAAAB0AxRVkH/2Q=="/>
  <p:tag name="MMPROD_10065LOGO" val="/9j/4AAQSkZJRgABAQAAAQABAAD/2wBDAAMCAgMCAgMDAwMEAwMEBQgFBQQEBQoHBwYIDAoMDAsKCwsNDhIQDQ4RDgsLEBYQERMUFRUVDA8XGBYUGBIUFRT/2wBDAQMEBAUEBQkFBQkUDQsNFBQUFBQUFBQUFBQUFBQUFBQUFBQUFBQUFBQUFBQUFBQUFBQUFBQUFBQUFBQUFBQUFBT/wAARCAEs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Aooor9wP5kCiiigAooooAKKKKACiiigAooooAKKKKACiiigAooooAKKKKACiiigAooooAKKKKACiiigAooooAKKKKACiiigAooooAKKKKACiiigAooooAKKKKACiiigAooooAKKKKACiiigAooooAKKKKACiiigAooooAKKKKACiiigAooooAKKKKACiiigAooooAKu+GPCl34p8SWWk6XxeXd51qlX0V+xt4Rg1LxBrHiCZQf7K/0C1J7DHJrhx2K+qYadROz6evY9fK8H9dxUKVtG1f06njXxX8E3fw88cXmgXXGf9NtL3/n7s+4/A8VzVfWX7ZnhI3ng/R/EFqgQaTdi2vP+vQ5yP0H518gV4eU5v8AWEqdd+90fc+kzvI/qsnVw+seq6r07l2iiivqj4UKKKKBBRRRQAUUUUAFFFFABRRRQAUUUUAFFFFABRRRQAUUUUAFFFFABRRRQAUUUUAFFFFABRRRQAUUUUAFFFFABRRRQAUUUUAFFXPDnhbVPE2q2mmabai7u7oZNmTgAVTvbC7sbz7JdWl3Y3v/AD43tQ6lNTcE9Vudaw8nFT6Pr0ut0goooqzkCiiigAooooAK+3/2TtHXRfhPaS99VvLm+P8AwJsf0r4gr9EfhLZrY/CzwlbQcLHpVqB9PLGf618hxFP9zCHd/kfecJU4vFTqPovzaGfGvR7PXvhf4ks7lfkNobkj3H/6q/OSv1ar8pf+PC8+x18NRfJex+oYqCnYLGrtUrGrtfq+XYiVfDwlLe1j8PzjD/VsVKCVlv8AeFFFFeieGFFFFAwoo/4//wDj0ra8UeBvEPgb7F/b1p9i+1/8ef22snVipKDaTe1zrWFqSi5wTaW76L1MWiiitTjCiiigAooooAKKKKACiiigAooooAKKKKACiiigAooooAKKKKACiiigAooooAKKKKACiiigAooooA9V/ZgyPjNomP8Anpc/+kor6y+J3wf8P/FfR/suq24tLxFH2XULXC3VqfUGvkX9mT/ktvhf63f/AKR19/43Lnr7V+cZ7UlTxqnBtNJbH6/wxRhVwMoTSabej1XQ/Mr4q/D3xD8IdUW31+ya8siAbTWbQYtLokZwR2PNc3ZX9nf/APHpX6ceNPA2leP/AA5d6BrtsLzTrsEOhr80vjN8HdV+B3jD7LcEGyu+LS9/5+z6GtcBntajJQrPmX4v1ZOZcNUJxc6C5X+HyQ6iuX0Txb/y53ddRX3GHxNPFR5qb+XVep+aYzBV8FU5aq9H0foFFFFdR5oV+nuh2MOk6PZ2ltxb26CEA+g4FfmFX6mW3+oT6V8LxI9aa9f0P07g3/l6/QkPQ1+ZXxR/0D4l+KP+wxef+ltfps3evzJ+MH/JWPGv/YYvK+Pp9T9AxPQ5ertcvrd//YP2H/p8vK6iv0TIpXoyj2Z+UcTRtVjLuv8AIKKKK+mPiQrZ8HeCNV+IniFtM0K2F3djksxwLKk8HeCNU+IniG00zTrYJdXILMzHAAHUmvvr4afDjS/hvoMOk6ZEGJAa5umXmdueTXzmaZpHCR9nT+P8j6zJMknmVRym7QW7T6ron+Zzvwj+AGkfDC0+17V1DXmBD3z9TXin7ch/4qPwsf8ApzvK+yAuDnGK+Nf23/8AkYvDH/Xqf51+evGVp11UlJuXdn6u8BQpYV0IQSj1S6o+fKKo2P8Ax51er9awdaVfDwlPdq5+HZjQjh8ROENk7BRRRXWeYFFFFABRRRQAUUUUAFFFFABRRRQAUUUUAFFFFABRRRQAUUUUAFFFFABRRRQAUUUUAFFFFAz0z9mT/kt2h/713/6R19T/ALSX/JAfFn1H/pUtfLH7Mn/JbtD/AN67/wDSOvqf9pv/AJIt4p+ln/6WJX5rxB/vvyR+x8Kf7k/8T/Q+Rv2Uv23b/wAJa8/w++KGqtqVqt2bSy8S3ZANtwcLeEkAE+tfb3xZ+GGlfFbwheaFqYChwTBchebduORX4xfF+w+weMv+vz/Ta/RD9gf9o8fErw+PBXiC7W+8SaRag2t7j/j9tOMH8MCvmT7c+TPE/gS78J6xe6Tqlp9ivLT/AI/CKpaJr15YXv2O7/48q+w/20vhwtjfWnjWz4NwBZXg9u1fHniiw/0L/RK9jBYyph5KcPmujXZnzuNwdPExdOorr8U+jR2tFee/C7xb9vs/7Iu/+P3/AJc69Cr9Nw2IjiqaqR+fk+x+MY3B1MFXdOp8n3XcK/UuD/Ux/Svy0r9TLf8A1CfSvj+JPip/P9D7/g7ar8ib1r84/j1/yWPxR/1+V+jZOM1+Y/xb/wCSq+NP+wvef+llfIU+p+gV5ctjxb4vX/8AyBK9Qrwj4o3/ANv8Tf8AXnXu9fc8O/8ALz5H5fxR/wAu/n+gUUV7H+zB8Ol8U/ET+1r1S1joB+1YH/P4a+kxWIWEoTqvaKufH4HCyx2IhRi7OTPoX4B/CG0+HfhY3d3aoPEGqJuvCcZA6iDJ7Dp+deL/ALY/7ZX/AArhrzwR4Guh/wAJWP8Aj7veosv/AK9ezftQfGCP4P8Aw8Bt7lbTWdSb7JYk84bHWvx51u//ALe1m9vK/I61aWIqSqz3bufveGoU8DRhRgtErH6b/wDBN7X9V8UfBPXr7Vru61C/PiO5H2u8+9/x6WmPw5/nWX+2/wD8jf4Y/wCvVv5mrP8AwTA/5INrv/YyXP8A6SWdQfty/wDIyeFv+vO8rGPxo3q/w2fNlj/x51eqjY/8edXq/W8t/wB1h6I/C84/3qXqwooor1DwAooooAKKKKACiiigAooooAKKKKACiiigAooooAKKKKACiiigAooooAKKKKACiiigAooooGemfsyf8lu0P/eu/wD0jr6n/ab/AOSK+KfpZ/8ApYlfLP7Mn/JbfC/1u/8A0jr6m/ab/wCSK+KfpZ/+liV+a8Qf778kfsnCf+5P/E/0Pyv+PNhxot5WD8JvG1z8LfHOkeKtOUPc6XdG7ZT/AMvoPBFejfF6w+3+Df8ArzvK8UrwKfU+prVbS5bbH7TeL7Cz+MPwuvbPTJ0u7TWNJN1ZXi8AlvmtT+fP4V+dn2D7f/olfX3/AAT68bt4s+ANjplyP9L8PTmwf8OR/M14F8atDHhX4q+JrUcg3f24Gin1FP8AeRjLY+U/t/8AYPia9/5/bO8r2vRL+016zsry0/5fK8i+KNh9g8S/9fldP8Ib/wD4k17Z/wDPnX1uRYr2VVUr2jL9D4fiTBRqUFWiveT19H1+R6HX6l253QqfUCvy0r9MfC+qLrPhzS7zH/HzbLcD8QD/AFq+JlrTl6/oc3B0rSqR8k/u/wCHN89DX5kfFv8A5Kr40/7C95/6WV+m56Gvy8+Id99u8feKLsf6b9r1i8r46n1P0Kv0Pm3xtf8A2/xLe/8AX5X0LXzbZf6f4m/6/LyvpKvu+H9Yzfex+Y8VaSpx8m/vsFfdH7L/AIW/4Rf4YWVzcEfbNV/0xx9RxXxJouhXeuaxZaRa8Xt3efYq++fitrn/AArf4S6tdaYVs2tLPyLZlHFvxgH8OP0rLiKvKKjQWzd38jXhTCx9pPEPZJJP1Pz1/bA+Kv8Awm3jfWLm1ux9k/5A1qVGAbQ8k/iSa+cdE0G8169srO0/5fK2viHf/wDE5+x/8+ddt8IdB/0K91evnsBhfrVeEbadfTqfYZljvq2HnUW6Vl6vY+/v2H9OtdD+FWoWlt/q11Mf+kdpmuI/bj/5GTwt/wBed5Xof7Fbf8W81of9RVT/AOSVrXnX7b//ACMXhj/r1P8AOuLGQjDGTjHRXZ04KpKrgITm7tpX9T5usf8Ajzq9VGx/486vV+nZZ/usPRH5BnP+9S9WFFFFeoeAFFFFABRRRQAUUUUAFFFFABRRRQAUUUUAFFFFABRRRQAUUUUAFFFFABRRRQAUUUUAFFFFAz039mT/AJLb4X+t3/6R19TftN/8kW8U/Sz/APSxK+WP2ZP+S3aH/vXf/pHX1P8AtN/8kW8U/Sz/APSxK/NeIP8Affkj9j4U/wByf+J/ofnj8RP+RAva+eq+k/iF/wAiDe/9edfNleMj6OtrLm7n25/wTG1mKx8Y+NvD8o/068sbS5z7WpGR/wCTgr0b9sSz+yfEiyvf+fvSWX8iR/SvBP8AgnLqwh+O95YngXWl3Nt/3ywb+lfT/wC2f/x++Dvref8AoIqW7VU+5SlejKPZ2Pgn4vWH/IErF+F1/wDYPGX/AF+V2nxf/wCRasv+vyvMPC9/9g8S6J/1+V34OXJiYS7NHl46nGphKkZLofQtfon8LP8AkmHg3/sFW3/pMK/Oyv0I+DN8mo/Crw1P3+xiH8hj+lfQ8Rq9KnLsz4/hOVsRUXkvzPRa/KW+v/8Aj9vK/VqvyY8Uf8ize/8AXnXxdHqfpOI6Hg/hf/kZtF/6/K+kq+evBP8AyMuif9flfQtff5B/Dn6n5XxO7VoR7L/I779naz+1fGbw5bf3bk336V9AfttXnl/DrR7Jbjy7i61RFT8M/wCIryf9k7/kr1p/16Xf866r9uy9xeeDLX+99sP6D/CvCzv38ao9kj6XhuNsvk+7f6H5u+KP+Qzff9flfQuiWH9g6NZWf/PnXz1on+n+JbL7X/y+XlfSVetkVGPv1XvsvI8TimpKHs6Sej1f4H2T+xX/AMk81r/sKr/6RWtec/tv/wDIxeGP+vU/zr0b9iv/AJJ5rX/YVX/0ita87/bl/wCRk8Lf9ed5XyOP/wB8n6s+2yz/AJFsPRHzZY/8edXqo2P/AB51er9Myz/dYeiPyTOf96l6sKKKK9M8AKKKKACiiigAooooAKKKKACiiigAooooAKKKKACiiigAooooAKKKKACiiigAooooAKKKKAPTf2ZP+S2+F/rd/wDpHX1L+03/AMkV8U/Sz/8ASxK+Wv2ZP+S2+F/rd/8ApHX1L+03/wAkV8U/Sz/9LEr824g/335I/ZOFP9yl6v8AQ+DvG3/Im63/ANedfL1fUHjb/kWta/6872vl+vFPeZ9HfsE/8nI6H/163X/pIK+uP20f9d4N+l5/O0r5H/YJ/wCTkdD/AOvW6/8ASQV9cfto/wCu8G/S8/naUV/4sPQMP8E/VfofEnxe/wCRa/7fK8i0T/QNZsv+vyvXfi9/yJ3/AG+V5Hon/IZsv+vyuvC/xY+TuY1v4M/Rn0jX3Z+zH/yRzw59Lz/0qavhOvuz9mP/AJI54c+l5/6VNX1HEH+7w/xHwfCv++z9H+h3nj3UB4e8CeI73vb2N1c/kpNflf4p/wCRZvf+vOv1G+KH/JMvG/8A2Cbz/wBJTX5deNv+RZvq+Ho9T9Pr9DyH4df8jlZV9C14N8Lv+Rysq95r9EyP/d36s/I+Jf8AeYx7I9p/Y+/5K1ff9gtv/Si1q3+29fY+I+jWf/UKb/0I1T/Y/wD+SqT/APYJb/0ptaX9u/8A5H+0/wCxc/8AkyvmM1/39+iPsuHf+Rb82fCPw6/5HKyr6Frwb4Xf8jlZV7zX1GSfwX6s+O4l/wB4jHsj7J/Yr/5J3rf/AGFF/wDSK1rzv9uX/kZPC3/XneV6J+xX/wAk71v/ALCi/wDpFa15z+2//wAjF4Y/69T/ADr4PHf75P1Z+jZZ/wAi6n/hR83WP/HnV6qNj/x51er9Myz/AHWHoj8kzn/eperCiiivTPACiiigAooooAKKKKACiiigAooooAKKKKACiiigYUUUUAFFFFABRRRQAUUUUCCiiigAooooGerfsu/8lp0P/fuv/SQV9O/tOf8AJFvFP0s//SxK+WP2ZP8Akt2h/wC9d/8ApHX1P+05/wAkX8U/Sz/9LEr814g/335I/Y+FP9yl6v8AQ+DPG3/Ioa3/ANed5Xy/X1B42/5FrWv+vO9r5frxj3pH0d+wT/ycjof/AF63X/pIK+uf20v9f4O+l5/O0r5G/YJ/5OR0P/r1uv8A0kFfXX7aX+v8Hf7t5/O0qqq5qsfQWH+Cfqv0PiP42f8AItWX/X5XkWif8hmy/wCvyvXfjZ/yLVl/1+V5Fon/ACGbL/r8rpw38WPm7GVb+FP0Z9I1+gvwP0hNB+E/hiz9bUSH6sM/1FfA+i6Fd67rFlpFrxe3d59ir9INU1DTPAfhG4u5QLTS9Ntixx0RQP8A9X517/EVS0adHzv91j5PhXD3qVayfZL79fyNi/05b2yubcnAnBBr8oPFFh/xJta+12f/AC51+kvwW+Lek/G/4fWPi3QhJb2l2oJtLsDdbkdjivhz48aENE+K/ijSLrn/AEz7b/4GV8dS6n6DWjzWPlL4d3/2DxlZV9C1822X+gXn2v8A5fbOvpKvvMgl+7nT7NP7z8u4kw96kaqejTX3WPaf2Pv+StX3/YLb/wBKLWqn7f3/ACOR/wCxb/8Ak2rX7H//ACVSf/sEt/6U2tL+3d/yP9p/2Ln/AMmV4Oa/7+/kfT8O/wDIu+bPh34Xf8jlZV7zXg3wu/5HKyr3mvqMk/3d+rPi+Jf96Xoj7J/Yr/5J7rX/AGFF/wDSK1rzn9t//kYvDH/Xqf516N+xX/yTXU/+wkv/AKR2tec/tv8A/IxeGP8Ar1P86+Fxv++T9Wfo+Wf8i6n6I+brH/jzq9VGx/486vV+lZb/ALrD0R+SZx/vUvVhRRRXqHghRRRQAUUUUAFFFFAgooooGFFFFABRRRQBS/0v/n0u6P8ATP8AoEXleu/YaPsNfjUuL8bHt9x+4/6pYHz+88vxd/8APpd0fYLz/nzu69Q+wfYKu2NhWEuL8dLt9xcOEMDLv955F9gvP+fO7o+wXn/Pnd167Y1e+wfYP9DqP9bcd5fca/6m4Hu/vPFPsF5/z53dH2C8/wCfO7r2uxsPt9n/ANPtFjYf8/dL/W3HeX3B/qbgO7+88h/sHV/+fOl/sHV/+fO7r2qysP8AQv8Apyo+wf8AHlR/rbjvL7if9TcB3f3/APAPFf7A1f8A6BF3R/YOr/8APnd17V9ho+wfb737ZUR4vx0u33B/qbgO7+//AIB4p/YN3/z51S+wXn/Pnd17x9g/0OqX2D/Q6v8A1tx3l9xX+puB7v7zN/Zps7pPjX4YZ7YIoN3lj/15ivpr9p0f8WX8Un2s/wD0sSvOPgtZbfiTozegva9I/ad/5Iv4p+ln/wCliUv7Rq5j+9rWutNOyPTwmXUcti6FK9r317s+C/G1h/xRut/9edfL/wBgr2v4o+PP7B0b+yP+fysL4T/BvxB8cPER0vwxai9Uf8fl8f8Ajys6r2s4dTo9jT7Hpn7AFlcp+0BojSW2xRbXXP8A26Cvqz9tH/j58HfS8/naV037P/7IfhX4E3q6vHd3WueJTb7Wv748ge1Y/wC2HdbdR8G2/wDeF4PyNof61Uqkp6yM4YeML8vV3Pgj42fbP+JJXmGiWF5/bNl/1+V6F8Xr/wD4nNlZ/wDPnZ1i/DvQbzXvE1l9ks7u+/0z/lxrFYqdL3rl+wpz92x9ufs1/De71D4h2mq3VuIrTTAblWPqeldN/wAFBfir/YHwsfwpZsDd6z/x9rjpac5P48flXvPwl0X+xfCqz3B+e5+c/Svzg/aq8c/8LH1S81S7Jf7Xd4s7Jups63qY2tjuWpVtey2Vkl2MMJl1HL4uFBO17u7u2zrv+CZnxHudD8Va54GvbsfYNU/0+0yob/S/4hj3GR/2517h+274TvDd+GPEdrbBgT9juyPQ1+e/grXdW8K+MdF1bQADrVpefbbQGv14+J/hH/hb3wevrO0RRd3doLuzbONt0ASP14rCMuY7JR5j8h/FFh9g8TXv/T5/0+V698LrC817wbZfZbT/AI8/9CrifiH/AKf9ivP+3K8r0P8AZr8W/YPH174c/wCfz/jzrujmuIy6MqtC17W1V0eXicqw+ZSjTrXte+mjPoT9k3Qbyw+I04urfyydIbB/7ebX/wDX+FM/bb8P48d6Nd/8/mlNZf8Ajxr134HR2dr43vktehtB/Oux+L3wW0L4zaWlpqYurO4tf+Pa9tGwy/T1rhjmFXMP39W3NLsrL7jrpZdRy6mqFG/KrvXV3e5+Qvw8/wCRxsq94+wXn/Pnd1gfG/8AZl8WfAPVrG9W7N7ov/LrrNmMMp9CO1S/C79of/TbLSPFf/gdXorM8ZgqTWHSau3a2vy7nkYvJsHmFZSq3Ttbfoj7l/Y6sbmz+H2qLc43jVAcexs7SvN/23v+Ri8Mf9erfzNe5fs4HHgqYf8AT039K8Z/bf8A+Ri8M/8AXs3/AKEa82FepiP31S15dFoj24YanhqcaFO/LFWV9XY+cNE0G8v7P/RLStv/AIRLWP8An0rtfhD9k/4Rr/l7/wCPyu1vv9Ps/wDj8py4px2Fk6FK1l3R50+GcBjJOrVTvJ30dkeEf8Inq/8Az50n/CJ6v/0CLyva/wDQ7D/p+o+3/wChf6JRLjDMYfDb5q5n/qflvZ/eeKf2Dd/8+dH9g6v/AM+devfYP+fqrtlYWf8Am8olxfjo9vuIjwhgF3+88i/4RLxH/wBAe7o/4RLWP+fSva/7Bs/+fP8A8nKu/wBg1H+u2O/mX3G8eDcul3+88H/4QTV/+fSj/hA/Ef8Az6V7x/wiXv8A+SdXf7Bpf6747+ZfcX/qVly+JNfP/gHg/wDwrTxHYf8AH3Z1S/4QPV/sX2z7HX0lY2Fn/wA+f/k5VLW/sf8Ax5/8eP8A2+Vn/rxmPZfcP/UrLfP7z56/4QTV/wDn0o/4QTV/+fSveLH7ZYXv/LpfUXt/Z/8APn/5J1r/AK6Zj5fcL/UvLf733ng//CCav/z6Uf8ACJax/wA+leu/9vdH+h1t/rfmHdL0X/BMf9T8t7P7yl/191Rq9/Z//X5R/wAeH/L5Xw59wUaKvf8AgHRQAf8AkjR/290Uf2f/ANflAF2xv6PsH+h0WX2yw/5fKPt/2/8A4+/slY1OgF2x/wBA/wCPv/Tqpf8AXpR/of8A14/9vlH+h/8ALp9rrAZe+wXlJ/of/Hn/AOkNXrG/vP8A+Os6o/6H/wAvdnQbfAUv+nP7ZV2ysLz/AJ86PsH2/wD/AIyj/jw/5fKDE7T4Saf9h+JGjD2va7v9p3/ki3in6Wf/AKWJXA/CvUPt3xC0k/7B/wCXXHb17V794o/sj+w73+3/ALL/AGXsH2n7djyMe+a+pynSi12bPPxn8Q/Eb4h/bPFvxL/si0/069/48rOxr9fv2fvgtpvwH+GOkeFbXa9yuLm8u84+1XRwWY/l+lVNF8Q/BOw12Cy0vVvANnrP2rItbK6s/tYu/QAHdu69s17LXuHCeXfHX4jT/DrwZusgDrN632Wz/wB71r8/fij4tvLDRr28+2f6bef8v1fVX7cdrq1l4S8NeILQ/wCiWN4Pto9j0/rXwL8X/Ftnr39iWdpef8ef/H5USjzAeeV+hP7Pvw4stL0Lw14ftrT7DeXILXv0Ffnv/aBr9YP2PrK51P4UaJ4n1azFnf31oMr3xnr+lefXw8qkoL7N7v8AQ0o1Yq7ej6Fv9pvxYfBfw3XQNMC/bdVAsgvdbXkN+hx+dfnJ8Xr/ADrNlZ/8+dfT3x28Vnxz8SNZuic2dmPsVofU+tfHPxEv/t/jK9rplLSxmehfsu+A7PXvH39r3f8Ax5aP/pv/AG+V+j3wc8SrIbvSSAcg3Vrnup6ivmb9njwl/wAIl8KNE/0O7+26v/pten6P4qu9F1azuWGVtRgj1FfMPHXxS5dFHR+h7Kw16CVzwX9qf4WL4Z+Kl8Raq2jataG7tdp6MOor5jsr+70HWftn/L7Z1+of7Tfwzb4qfC43mllr7V9M/wBOshaY/wBJPpX5k+KbD/TftlfX/HE+fkuSR9xeF7//AIS3wzomr2l5/wAfle2/Bzxpc6kt7o+qm8u7u0X7Sby8HUHtXwb+zX48+wXt74cu/wDl8/02zr7Q+AbG98Q3t2pxaWtoFH5181RpVcNjOS/uvoevUnTqUubc9l8T+E9K8WaBe6Tq1qt3YXgxcRn+Kvx5+Ovw3X4VfEjWfD9wcrajIv8A1FftJXk/i/UPhFbapLD4vuvBf9rbP9JGtNZi7I7ZB5r6c8yUeY8r/wCCc+vXGt/Aq8F3xLpurfYPwWysz/Wsf9t//kYvDP8A17N/6Ea+g/hrYeCLLw3GvgG10IaIZiSPC4tvsuf+AcflzXz7+2p/yMfhj/r1P8zSLPMvhd9k/wCEZvf+vyu1rivhdf8A2DRv+3yu1+3V8lX/AIjPWofw0Uvt/wD050f8f/8Az6WNXapZ/wCnP/yTrlNy7Y2H+mf8heuosbD/AKi9cvY/9ef/AJJ1t2X/AF53dedKPMb0up1H2A/8/l5R/wBvdYebP/nzq9jR/wDnzrlO32vkXv8At7q79g/5+7z/AMnKxM2f/PnVLNn/AM+l3UzhzB7XyOo/7i9Yl7/2MdYvP/T5/wCAdUcf5+x10ql5kSlzB/3GLSqf2Cz/AOfy0pMf5+x0Y/z9jrc4pS5hfsFn/wA/lpSf2f72lGP8/Y6u5/6c/wDyTq5S5jMpf6Hf/wDHpR/plXv9M/587v8A8DKT7B/06f8Ak5VSlzGko8pS/wDAyqVXfsP/AGCaP/AOtYy5jMpUUf8Ab3/5J0fbv+nurAKKu/8AgZR/4GUAH26jB/587z/wDo/7c7uj7D/1Bv8AycrD2XmBdsaP+3P/AMnLOqX2D/pztKu/+CmsQDH/AE+f+TlH2/8A5+7y0/8AJylz/wBPlpSfb/8AqMf+SdAzsfhX9k/4WBpO372w4+uK739pz/ki/in6Wf8A6WJXmvwdvd/xB0pftV02UI2t0PHevVv2jv8AkkniD/es/wD0rSvrMsjy05erPPxn8Q/Ij4o6DeWHjL7Zaf6D9s/02v1O/Zl/aF0z44+ECcLZeJbMY1SxyFIPA+09Oh/z2r438beErPxbo32P/l9/5c76vBmTxF8KfEdndW13d6JrFpxaXtleda9L2vkcJ+0PiXQNL8WaLe6Rqtqt9ZXS7Z7Y85H+RX58fE//AIJ4ap4f1gXnhi+uvEuiHAFkxAvLX6HvXov7OH7bOr+Lry70fxlpP2r7Ha7jrdgOG9c19PaN8Z/CesxErqi2p9Lv5aPbwX2l8xSjzH57/DH9ibxDrnjCytNV8O6toujfa913eXnUj2r9KF0r+wPDostDtoLcWtt5Nna9FXHQfpWlYaha6hZ/ara4FzbkcMORV+uqUuYmMeU/ITxT8S7PQdZvdI/si7+22f8AoX2G+/0OvFb2/wDt+s3t5/z+V+tf7Qn7KXh3442jXbBdP8QgDZfpX5dfE34U+IfhVqy6VrlqLS7tRkMDkEU4wpy+yYVZ1I21PqH9mv48aPr2jWXhDVfsmh63Z2f2Kz/6fK9r+22f/P5/5J2dfmbomg3ni3WbLSNKs7u+vbz/AI87Gxr9bP2b/hf4u8K+DLQ/EXWRrmtFQwtuq2vsDXzeMynnqe0pWV3rc9XC473XGonp2PT/AAH9p/4Q7R/tON/2Vc/X/wDVXwN+0z+zH4it/HWfBnh251vR9V/0u3Fha5FifSv0dor3aceSKj2VjhnHnlc/NT4a/sW/EzWNZsrvVWtPBVpZn7WLtOWJ9MV+i3hrw9a+F9NWztfuLz9a4fxR+0J8PvCmn/aLrxXZkf8ATm/2o/pmvNNC/bJ0jx299beFtLvG+yDBvL0YX8q568qdO1We62Lp090ex/E34qeHfhL4TuvEXiG6S0sE6dMzHHQV+Zg8BeIvjr49vfF2vi7sLG7vOBe19CatHY+JtUXVNSW61nWFGFvLwYAHoKv149bMfax5aaa9T0oYaK+LU9z/AGY9PstD+G/2G0tfsNpa3LAA9+leR/tp/wDIx+GP+vU/zNe1fs+f8ijdf9fR/pXi37aX/IxeGP8Ar1b+Zr1MPL91F91c5K3xs8y+GP8AyLf/AG+V2uf8/bK88+Hf/IH/AO3yu1svsf8Az518/X/iM76H8NF77B/16f8AgZV2y/7hNUrK/s/+gRV2yv8A/qEWleZKXMdkY8xesun/AC6Vd/8AAOqX2/8A6hFn/wCAdXft/wD1CLP/AMA6wlHmOku/b/8Ap8tP/AOqX2//AKfLT/wDo+3/APUIs/8AwDql/pf/AECLT/wDqPZeYF37f/0+Wn/gHVL7f/0+Wn/gHR/pf/QItP8AwDql/wATf/oEWn/gHWwCfb/+ny0/8A6P7Qs/+fu0/wDAOr3/ABN/+fS0o/4m/wDz6WlMw9l5mJ/of/P5af8AgHV3/Q/+fy0/8A6vf8Tf/n0tKP8Aib/9OlAey8yj/aFn/wA/dp/4B0f2hZ/8/dp/4B1e/s/V/wDn0tKP7P1f/n0tKA9l5lL/AEP/AJ+7uk/4lH/Ppd0fb7T/AKBFpR/b15/y6fZKVpdFcPZeYv8Aof8A0B6T/TP+XTSKP7Q1f/p7/wDAOj7Bq9//AM/dUvVL1Yey8xc6v/z52lJ9g1j/AJ/LSj+wbyj/AIRL/n6vLSnzx7mFpP4VcpfYbz/oL0f9xej+wbT/AJ/KP+JRWtPqAmLP/n8qliz/AOfyr3/Eoo+32dbAUv8AiUUf8Sirn2+z/wCfOj7fZ/8APnQAfb7P/nzpft//AFCKP7Q/6c6P7eqIy5hnY/By9un+IWlK1rtUoQT6DFes/tB/8kn8Q/Wz/wDStK8p+C2uXWpfEnRg33cXua9W/aD/AOST+IfrZ/8ApWlfS5f/AA36nmYmXNNnxLXivxr/AORmsf8Arzr2qvB/jb/yMtj/ANeddJyHUfsvf8jne/8AXnX1Ab//AJ9LOvl/9l3/AJH++/686+k/7dvK8PF/xD1qH8NH1j8J/wDknWkf9cv618X/ALZnjPxt4X+J9/L4Y8V6po0NqtndNHZ3XykHgjHp7V9n/CiQXPw60dj/AM8/618Z/tcaf9u+KXjQf9OX/tlX0ND+EvRHlT/iSH/Ab9vjUV1Gw8PfEhLO9+1Y2+J7P/RFTHA+1Dop+lfWHxo+CekfGTwh/ZV0qR3ttltMvQObRsAZH5fyr8aq/Tn9gT4rDxz8H/8AhHLq6Vta8KsLHaV/5c+fshJ/3R+lVT6iNz9k39mGz+B3h+4vNUhtLvxbf5W5vAoJtrU7StqD6DmuX/af/bJX4ULd+HvClnbXet5+zG9vTiytDjvjrXuHx08bnwP8OdVvIJgt9cr9mtP988f41+RfxEv/ALf4mvf+nP8A0KrlKwHv/wAC/in8RfjP8efDTa7411SS3s7mzu7uxs7z7HZEen2P0r9LtX/5Bd7/ANcG/ka/OP8AYC0H7f4j1y8+15+x3dnxX6N6r/yCrz/rg38jXJQqyqSmpdGl+CLcbJPuflh4p/5Fm9/686u/shX/ANg/4Sj/AEP7d/x51i+KP+RZvf8Arzra/ZC+x/8AFUfa/wDpyrjx38GRpQ/iI94/t7/pzo+33lXft9nVL+3q+b50l7sbHrH0D+z3/wAijd/9fR/pXi37an/Ix+GP+vU/zNe0/s+X32/wjdt6XR/pXiv7b/8AyMXhn/r2b/0I19hhP4MfRHkVPjZ5n8Lv9A0b/t8rtf7dvPWuX+D/APyLV7/1+V2v2+zr5vFOMa0otXsetQpyVNcsrB/wlt5V7/hLNX/5/P8AyTo/t7R6T/hLbT/nzrzPZ/3PxOqMuX7f4C/8JZq//P5/5J0n9vav/wA/l3/4B0v/AAln/TnR/wAJbd/8+dHs/wC5+Jp7SL+Kd/kH27V/+fu7qj/xN/8Ap7q9/wAJbq//AE6VR/4S3V/+fu0p/vP5V9xEqtOPUX7Bq/8A090n9n6x/m8o/t67/wCfyqX9vXf/AD+UWkviSXoYylzF3+wdY/zeUv8AYOsf8/lUft95/wA/l3R/4GVUk4fCxWv8SuXv+ESu/wDn8q7/AMIld+lpWJ/4GVd/tD/r8rPmf8xtzL+X8S9/wiV36WlH9g6x/m8qj/aH/T5d0v8AaF3/AM/lPmf8wcy/l/Eo2OvfYP8Aj0s6u/8ACd/9OlpVL+wbP3o+wWddcoxl8SOa8l8LsXf+EtvP+fy0ql9vvL//AJfLuj7fZ1dsvFv2CueVLl+CIc388il/pl//AM/dH9g3f/PnV3/hPf8Apzql/wAJbeUpe0fwqw+eHcu/8IleUf8ACJ/9PlYv9vXf/P5R/placlT+f8BckOxtf2DZ+9Uv9Dql9gvKP7Bp+z8wLv8AodFH9g0Ue08gCj7DR9uo/t6qX7wDvvg7ZbPG2lN6IT+ld7+04/2b4LeKG9rM/wDk4hrzj4Lah9t+JGjH2va+kta0Wy12we01C2S8tWxmFxwa+jy5ctN+rPMxE+eXMfmDrfjz+wf+Pu8tLGvB/ij48/t7xN9stP8Anzr9mf8AhVHhH/oXNK/8AxWZc/s+/Dm//wCPnwToUv8A25rXr6HKfjZ4J+JfiPwlefbNKvPsN79j/wCfOuo/4aG+I3/Qx/8AknZ1+rn/AAzT8J/+ieeGP/BRH/hUn/Cgvhf/ANE28Kf+CW0/wotQesopvzFL2kvtNehz37I2van4r+APgrWNUuBd393bXbu/r/pTD+Qr5p/aov8A7B8bdc/69bX/ANJDX3Toeg6T4U0q10nSrK2sLG1H+jWdrwFHsK868d/s3+A/ivqN1qeuaTdXl3cAAk3l1acD6Efyqhn43/29ef8ATpX2n/wTB8VXT/EDxnpLDNlc6RZ36+xwR/Wvov8A4d8fBL/oWLz/AMG93/8AF13nwf8A2cvAvwJnvrnwjplxYyX3/HyGuGnyfx5oA4n9tW++w/DrRm9dWX+tflT4o168/wCElvf+PT/j8r9qPiR8M/D3xR0i10zxNbfbbO2uRdBfPa3wRnk45I5/+vXk/wDwwJ8E/wDoWbz/AMG13/8AFUAfBf7IfxJ1fQvjH4Y0e0+yfYtY1iz+2V+vOrf8gq8/64N/I14P4Y/Yo+EfhLxBZaxpPh26s9Qsrv7ZbMt7dYVvxNfQVZxhGHwoLyfxO5+OHjbx59g0a9s7u8/028s6888E/EvxH4S+2/2VefYftn/TnX7Cv+zj8Lbj73w/8Ot/vaSo/pQn7OXwtt/u/D/w6PppSn+lXaP2op+oXkvhdj8ov+F8eOv+gv8A+SdnR/wvjx1/0F//ACTs6/XCy+Cvw+00f6L4R0m1P/XmBV7/AIVV4Q/6FzSv/AMVPJhv5EZctT+ZngH/AAT28V6p43+Emv6lq939svT4iuVL+oFpaYH6n86zf20v+Ri8Mf8AXq38zX074Y8GaP4Is7q20PTbTSbe4uDcNHZ2+0MxxkkDvxXzd+2Jp15rni/wxZ2n/Pqx/U1jWcYRvBWS6Gx5N8Mf+Rb/AO3yuo+w1R0TQf7BsvsdpW3Y18pUlzycj2aceSKiUv7Bq7/YV56Vdq99urilLmN4x5ij/YN3/wA/lXv+ET/6fKo/29R/wltZ/vy/3NMvf8IlZ1d/4RLR65f+3bz1o+33lPkqS+3+AXp/y/idr/YGj1e/4lFee4vP+fyk/s//AKfKPYPuHtfI9D/tDSKP7e0evPKP9Do9h5lSr83Q7X+39Ho/t/R64r/Q6P8AQ6w9kuxPtfI6j+39Go/tDSK5f/Q6P9Dq40ObqHtfIo4s/wDn8pfsNehf2DZ2FH2+zsK09u+wey8zz3+z7v8A586PsF5Xa/29Z+9Yl7r1n/z51r7SS+KNiJR5TF/sGrv2Gj7dVL7feVuZl2x/0Crv2+zrl/t1FY+y8zn9r5HUf29Z+9Uv7erEo+w1cY8ppCfMXvt1FXbKws/+XuuostBs6JS5TojHmOK+wXlXf7CvPSu1+wWdH2+zrm9vL7OhfsvM5fRNBvLC8+2Wl5d2N7/0411H2/xH/wBDHq//AIGVS/t6z96pf8JbTvX+y7i9jQXxaHTf2zr/AP0H9V/8C6P7b1b/AKGLVv8AwMri/wC3qpf27eetaRVd/FNr5ivQ+zG56B/wlOqf9B/Vf/Auqf8Awlerf9Be6/8AAuvPvt95R/plXar/ADsd4L4Y2Pov4UeOU1mN9Lu7w3d5962N0OSAK+ef2zLzx58NPFlj4g0Xxb4gsvDWrDYbOxusC1vPYeh9Km0jW7rwxqtnqtvdBru1GCD0Ir6D+IfgPRf2jfhQ2mFgtteILq0uwcm2uRnBx7Emvp8BWlOHLLoePiIcsubufltf/tK/FGyu8WvxF8Qkeh1ivpb9gz4reNPHvxl1G08R+K9U121Hh+8vYrS/ud2xvtdoAR6cEj8a+M/ib4I1b4d+L7zS9etRZ3Vrd/YwQcgivp//AIJmf8l91r/sW73/ANLLOvVPOn8UV3Ppn9sLx34g8EXPhB/D+qXeny3q3is1l1IBtMD9T+dfBX/DUfxQv1+1WnxF8Q49PtlfaP8AwUGvP7O0Pwzd/wDPpbX5/wDHrOvzE0SwvL+8srPSrP7de3n/AC42NRKPMbH6KfsVeN/G/wASxnV/EGq3/wBjuvtd59uuu3p9K9+/aT+LLfDfwZ9k028NnruqfJaSf88Onzf596xf2U/g+n7P3wdI11ltNYvc6vq+SCLZsZI/DB/X0rwHxdrN78cfiLd3Nq26zA/0RiMfZLP1rn93DRlOb0vc3hH2slHYpeDPG3jfU7prp/FevtYWv3g2r3hB+tei/wDCW+Lv+hj1f/wMq7onhKzsLP7HaVt/2DXyWIx8py5os9P6o18Why//AAlvi7/oY9X/APAyr39veLf+hj1f/wADK6iysLOj/Q65frtQ7Y4anLoYllf+I/8AoY9X/wDAyi9sLzXv+QreXd9/1/Vt0fbqzniakuptHDU49DE/sGqX2Gtq+v6xb7XqIyciCjfVi31Xft1Uq64x5TiKNXqKKsA+3UfbqKu2NhQMpf6ZV3+wrz0rbsbCtqxrmlX5eht7LzOXsfCVXrHwlXUUfbq5PbVO5tSoU9dDE/4RKj/hErOtv7dR9upSnUl1NJUqcehif8IlZ0f8IlZ1d+3VS/t6nSlU194z5KfY5f8A0y/o+w0fbqPsF5f16MYqJxh9ho/0Ortl4SvK27HwlWft6fcqNOpLocV9uq79gvL+u1stBs6u/YLOsfrPkbxoc3U4qx8JUf8ACB3npXUfbqpX2vVl7Ss/h1M/YQ7HL/YPsFFXb7Xqxa7ouT+JWMbx+y7l37dVL7dVL7BeUfYLytCJz5S7/bt5R9vvL+iysLOrv26i0V8KsXeT+J3D7DR9hql/plXfsF5f0bAFUvt1bVj4SrbsfCVYe3p9y405v7JxX+mVd+wXleh2Og1d/sGsPrUX8Kubxw8n8Wh55Y+Eq9N+E+sf8IRc/Yrvizu+QfQ1V+w0VnQxlRS5r7FvCU3Frubv7Qn7Mnhz9oPSLX7afseuWQBs9WQZZP8AGvBv2Ov2WvGX7PPxx1i719LG70e60i8tLO7sjg83doQCOo4BP4V9L+AfGSGUaXc3KkkYtTjkivTRyBivv8PiI4impx/4Z9j5ytRlRlyyPk/9tj4NeL/jND4P0PwfaR3kg+2G7vLu62/YwTa4PuTg8e1L+zH+xJpfwRun8Q69eQeI/GBGN4GLW04/hBGa+sq+eP2lvjsfA9kNA0O6U63dcXDg5+yLgc/jXWYHHftMfFg+LNWX4eaCNrG6AvbvPC+wrJ8L2Fn4S0b7Haf9vleX/DzQf+YvXbfYLyvlcbU9r+7e3XzPWwkfZ+/16eR2v9vVS/t6sT7DVL7DXlexj11O72vkdR/wltH/AAltcvRT9jT7C9tU7m1/b1Uv7eql9hqjVRpxh8KMbyfxO5e+3UVRq9Wgy7RRRQBSoq79ho+w1EpcoBY1dsaKvVhKXMXGPMFXft1UqKg6S79uo+3VSqjQRKXKXvt1Uft1FUqDGUuYPt1H26ij7DW38Mg7Wy0Gzrb+w1S+3VRvterzryfxO56f8M26pfbq5e+16sT7feVp7GT+LQiVfl6HUX2vViX2vVi1drrjh4r4tTl9tJfDoH2+8qlV2iukxKVXaKLGwqJS5RBVKuosdBrasdBrCWIivh1N/Y+ZxVloN5W3Y+Eq6ixsKu1wzxEo/CdUcPFfFqYljoNbdjoNXapX2vWdhZfbLu8+w2Vc6qVJ+Zooxp9C79horwfxt+1LZ2H+h+H/APTv+n6+rz3/AIak8Rf9Qn/wDr1aOT4utHm5UvJvU8ypmuHpycdX5pXR9dfbqpX2vV8b3v7WniP/AJ89JqlY/tLeI7//AI+7O0rvhkWIh8TX3mMs4w6+G7+R9W33i2sS9168rwey+PH/AFLn/k5Xtfhe/s/FujWWr2v/AB5VnLLvYJznGyLpY2NeXLF3D/TL+vpn4T+Lv+En8OZuji/t/luh714B/odh/wAfdWvAnxm0rRPilo+j2OL21vB9jur49M9v1rtwFSqqihBaPcyxXKoPmZ7z8WPiNZ/DjwbeatPIpuCfstouPvXJB2j/AD6V+e99f3mvXt7eXd59uvbz/j8r2f8AbA8eNf8Ajmy8O2zbrLSbQsCP+fvPH6Yrwvwvr2kWHiWy/tX/AJAn/L5X0lbSPN2PIvFfE7H0L4JsLOw8M6J/151erl7L4teEL/8A49NXtP8At+o/4TzSL/8A49NXtP8AwMr4t4evzSk4NXd9T6CNemoqPMnbsbVFcx4p8W2fgPRvtl3/ANudjXl17+0Pef8ALppFp/4GVtSwVeouZLQ56uLoRlyuVmj2uj7DXhH/AAvfxH/z56RV3/he/iP/AJ89Irb+z8R5fec316h3f3HtX2Gj+wa8i8L/ABp1ewvf+JrZ2l9Zf9ONfQvhe/0jxbZ/bNKu/t1clbDVMPdzVkup1UKtPEW5GYn9g1e+w11H2GqP2GvN9t5HdGHKYv2Gj7DW1VKj2vkaFL7DRRVGtxF6iqNUqDH2vkXaKpfbqPt1bey8yJS5i7RVL7dR9uo9l5mZdoqlRUSjygXaKpVdqAD+3qpUUVt/DGH2GiiitIy5hBRRV2xsKJS5RlKrtjYVesbCrtc1Wrtobey8ylY2FbVjYUUVzylzG5esau1ifbqpfbqxNva+R1H26qX26uX/ALeqjfa9W3sfMiVfl6GL8Q/2h9I8Jf6Haf6de18v+Nvi1q/i29/4mt5/240fHnQf7B8ZfbLT/jy1f/Ta88sbCv0LL8Bh6VOM7e81e58NjsZiK1SUL+6uhe/t40fYPt9XbGwq7Y16fPA8mEJspWNhW3Y2FJV77fXPKrGR08suxdsbCiqX2+qX9oGs5RUzb2rh0Nr7fRZeLf7BvLK8tP8Aj9s65f7fWJVxoKPUxq1npoeu/Gn4k2fjn4k61q1nd/bbG7vP9DryO+16ixsPt9XbKws/tv2OtOanT/iHP+8r+dil/pl/V2xsK6ix0GrtjYVlKvCPQ6aVGeupi2NhV2x0Gr39vaR/bH9kf2vaf21/z4/bP9Nra+wVj7TyNvY+ZifYKvf2eau0WV/Z3/8Ax6Xf26srmtijXqH7PGg3l/4m/tf/AJcrOvMLG/s7/wCxfZLz7d9s/wCPP/p8r6r8MR6N8NvDdlpF3q9pYn7HeXt4b289P+P29rysxqyVFwjvL9D1Mvo/vFOWyO3qlXG/8LQ8K/Y9Ju/+Eq0D/iZj7HpX/E2s/wDSecf6H6ckD8atf29Z3/22ztLy0vvsf/H5/wBOdfKRoVH8SsfU+1XYu/bqpfbq5fRfiR4d8d/bf+Ef8RaTrn2P/j8+xXn2yrv26uqnh5q/NocXtvIu0Vi/29pFhZXt5d3lp9i0j/j8/wBM/wCPOi98W6RYXt7aXer6TY3tnZ/bbyxvrz/lz/5/a29i+5gbVUqpX3i3SLDWf7Iu9XtLG9/58b68o0TXtI16z+2aVeWl9Zf9ON5R7CXcC7VKrtYn9vaR/pv+mWn+h3n2K8/0z/l9rSKbAKvVRvb+zsPsX2u8tP8ATP8Ajzoq7MC9V2sSyv7S/wDtv2S8/wCPP/j8q99vs7D7FZ3d5/x+f8edHIBdq7WL9vs/tllZ/bP9N/58au1yyjygFFFFaRjYAq7Y2FFXqylI0jG4fYaKKKyOku0fbqpUVnJDLv26qX26qNUq3jG5h7XyLv26qX26qVUa3jHlMS99uqjRV6xqzOMrhV2irtEqsoj5EUqu0Verm5p9zSNKLKNFXqKXtGdPs0Yl9oOkX/8Ax96RaX3/AG51S/4QPw5/0Lmk/wDgHXUVNZRL6Vv7eo/tNehKwsXuk/VHB/8ACh/CF/8A8wj/AMnKP+GafCF/Z/8AHnd2P/XjeV69Y1R1v/jx2fw15eIzWvh18TfzNqGW0ZSs4rXyPPbL4D+BbCy/48/t3/T99sq3YfCjwloFzm20a0z/ANPld34mjWxa5EI2Csz+M18xisyxVSbvN6N9T7HCZXhoU9ILVLoX9E8J+HNQ/wCZc0j/AMA66iysLOw/49K5fwv/AMhg121duFxlWtT55SbabWp4uLwNOhV5KeiaueGy/CrXrW28S+HdEj0nRtO1e81bVbTxMLctrFndXgux1IHQXZH2vP3R9l9LqvNk/Z18UtpXhrRrW50nRZdP0vV7JU0Sa6ex0oltJtibYk5Zgba7vBuB/wBKYjIuQLqvq2ivoYZnWR431SB8zp8G9d8c6940XUtOtoPBp121j0PRtaJwtsdXtLvWCAD/AMvd1aggHjsRaKcHhtU/Z78W6N8RPCMmm+FLa/8ADlnqpvI7xLr7NaeHD/wkRvR9kGQMfZcA/wCi8A5APSvsSsSumOZVTGeGpq2h4B4P/ZqPhe/8G3gOl3X9l2vhxrxS320Xl3aWd5Z/bMf9vg+yH/pyHArtviB8PrbxR4sOqq2lobzwnq/hy7N42MG7+x4P15va7ysSmsXVq1FNvb9SuWMVZI8E0P4Ca7/wmMHiS+8QiK91bUrS71xI9U+1pdPa3gubQ4+yYGY7MjcRam0IuyR9nxbLb+H/AMItb0bwj490DxFrVrqdp4qu7u7F9b2n2W8xd2f+mXmD2x2r2O+rErvniKj6nLY8u1j4d+PvEljrWl3HiSw0XQGtbS0ttE0ez/0Icnv9j/0W0xj/AEPF3/x+dD1rPn/Z+1C98K+KrR7m11zxJeXOkhby/wCTd2lotn9r6G772Y5/Q9D7DV6q+tTfw6GPsfM+a9a/Zm8V6j4P/seS48O3otmu7OCyuru7WzI/sezs7O8AAwLv/Qxxg83Y+le5ePfAUnibxB4b1JL0BNLvQb7Kgn7H9rtLvr/192tp/wCTnoK6KrtKVepK2uw4RseB2f7O+t6K+jPDfW072l23zOxJ+x2l7o/2P/yU0gms68/Z18R3Hw8ttJGqaYNVsY7X7OsN2c2rf2Pa2guwWtCB/wAeijdjjr9ptSDu+jaKTxdWPUqcbnimjfAi70fxhrHiGGKxs7u51a0vBe2F5t5/ta7urw/hZ3YtPfn1rX1T4X6nJ46k8WDVdt9Hr9nq9rZC7Asms/stpaXp4Azwbwc5PHXH2wD1Sis/rc2VY+bNF/Z38U2GjWVo3iGPRL0XxZdZ0N3F3df6Jdn7X1ybu8F5aDrn/ROvFaV58C/Ed94tOq215a+FlOk3dobvRPtv2u0IsjZfY7P/AKc+Tefia+gapVt9YqdzL2PmfPmm/BXxRpnjCyW1tNPtdC8RamU1ewtcmzOkkWg+yllKkEG1NoB0/wBKugwtADnT8L/s56voa+G/st1ZWLW+j2dle332m7wLz7HrFnxxx/x+WfT/ABr32xq7XP8AXqhpCml8Wp83+HP2efEmnat4Yu7vUbW2sdK1M3Nta2V2Ram2L2ZFr/x52nP+h3YOAM3Qs+hJavpCr1FZYivKta/Q6VRjDY//2Q==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7.0&quot;&gt;&lt;object type=&quot;1&quot; unique_id=&quot;10001&quot;&gt;&lt;property id=&quot;20141&quot; value=&quot;COGO 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I:\Jerry\upload\pp&quot;/&gt;&lt;property id=&quot;20250&quot; value=&quot;0&quot;/&gt;&lt;property id=&quot;20251&quot; value=&quot;1&quot;/&gt;&lt;property id=&quot;20259&quot; value=&quot;0&quot;/&gt;&lt;object type=&quot;2&quot; unique_id=&quot;10002&quot;&gt;&lt;object type=&quot;3&quot; unique_id=&quot;10003&quot;&gt;&lt;property id=&quot;20148&quot; value=&quot;5&quot;/&gt;&lt;property id=&quot;20300&quot; value=&quot;Slide 5&quot;/&gt;&lt;property id=&quot;20303&quot; value=&quot;Jerry Mahun&quot;/&gt;&lt;property id=&quot;20307&quot; value=&quot;256&quot;/&gt;&lt;property id=&quot;20309&quot; value=&quot;10065&quot;/&gt;&lt;/object&gt;&lt;object type=&quot;3&quot; unique_id=&quot;10004&quot;&gt;&lt;property id=&quot;20148&quot; value=&quot;5&quot;/&gt;&lt;property id=&quot;20300&quot; value=&quot;Slide 21&quot;/&gt;&lt;property id=&quot;20303&quot; value=&quot;Jerry Mahun&quot;/&gt;&lt;property id=&quot;20307&quot; value=&quot;257&quot;/&gt;&lt;property id=&quot;20309&quot; value=&quot;10065&quot;/&gt;&lt;/object&gt;&lt;object type=&quot;3&quot; unique_id=&quot;10005&quot;&gt;&lt;property id=&quot;20148&quot; value=&quot;5&quot;/&gt;&lt;property id=&quot;20300&quot; value=&quot;Slide 26&quot;/&gt;&lt;property id=&quot;20303&quot; value=&quot;Jerry Mahun&quot;/&gt;&lt;property id=&quot;20307&quot; value=&quot;258&quot;/&gt;&lt;property id=&quot;20309&quot; value=&quot;10065&quot;/&gt;&lt;/object&gt;&lt;object type=&quot;3&quot; unique_id=&quot;10006&quot;&gt;&lt;property id=&quot;20148&quot; value=&quot;5&quot;/&gt;&lt;property id=&quot;20300&quot; value=&quot;Slide 27&quot;/&gt;&lt;property id=&quot;20303&quot; value=&quot;Jerry Mahun&quot;/&gt;&lt;property id=&quot;20307&quot; value=&quot;283&quot;/&gt;&lt;property id=&quot;20309&quot; value=&quot;10065&quot;/&gt;&lt;/object&gt;&lt;object type=&quot;3&quot; unique_id=&quot;10007&quot;&gt;&lt;property id=&quot;20148&quot; value=&quot;5&quot;/&gt;&lt;property id=&quot;20300&quot; value=&quot;Slide 28&quot;/&gt;&lt;property id=&quot;20303&quot; value=&quot;Jerry Mahun&quot;/&gt;&lt;property id=&quot;20307&quot; value=&quot;259&quot;/&gt;&lt;property id=&quot;20309&quot; value=&quot;10065&quot;/&gt;&lt;/object&gt;&lt;object type=&quot;3&quot; unique_id=&quot;10008&quot;&gt;&lt;property id=&quot;20148&quot; value=&quot;5&quot;/&gt;&lt;property id=&quot;20300&quot; value=&quot;Slide 29&quot;/&gt;&lt;property id=&quot;20303&quot; value=&quot;Jerry Mahun&quot;/&gt;&lt;property id=&quot;20307&quot; value=&quot;290&quot;/&gt;&lt;property id=&quot;20309&quot; value=&quot;10065&quot;/&gt;&lt;/object&gt;&lt;object type=&quot;3&quot; unique_id=&quot;10009&quot;&gt;&lt;property id=&quot;20148&quot; value=&quot;5&quot;/&gt;&lt;property id=&quot;20300&quot; value=&quot;Slide 30&quot;/&gt;&lt;property id=&quot;20303&quot; value=&quot;Jerry Mahun&quot;/&gt;&lt;property id=&quot;20307&quot; value=&quot;285&quot;/&gt;&lt;property id=&quot;20309&quot; value=&quot;10065&quot;/&gt;&lt;/object&gt;&lt;object type=&quot;3&quot; unique_id=&quot;10010&quot;&gt;&lt;property id=&quot;20148&quot; value=&quot;5&quot;/&gt;&lt;property id=&quot;20300&quot; value=&quot;Slide 32&quot;/&gt;&lt;property id=&quot;20303&quot; value=&quot;Jerry Mahun&quot;/&gt;&lt;property id=&quot;20307&quot; value=&quot;286&quot;/&gt;&lt;property id=&quot;20309&quot; value=&quot;10065&quot;/&gt;&lt;/object&gt;&lt;object type=&quot;3&quot; unique_id=&quot;10011&quot;&gt;&lt;property id=&quot;20148&quot; value=&quot;5&quot;/&gt;&lt;property id=&quot;20300&quot; value=&quot;Slide 33&quot;/&gt;&lt;property id=&quot;20303&quot; value=&quot;Jerry Mahun&quot;/&gt;&lt;property id=&quot;20307&quot; value=&quot;288&quot;/&gt;&lt;property id=&quot;20309&quot; value=&quot;10065&quot;/&gt;&lt;/object&gt;&lt;object type=&quot;3&quot; unique_id=&quot;10012&quot;&gt;&lt;property id=&quot;20148&quot; value=&quot;5&quot;/&gt;&lt;property id=&quot;20300&quot; value=&quot;Slide 34&quot;/&gt;&lt;property id=&quot;20303&quot; value=&quot;Jerry Mahun&quot;/&gt;&lt;property id=&quot;20307&quot; value=&quot;284&quot;/&gt;&lt;property id=&quot;20309&quot; value=&quot;10065&quot;/&gt;&lt;/object&gt;&lt;object type=&quot;3&quot; unique_id=&quot;10013&quot;&gt;&lt;property id=&quot;20148&quot; value=&quot;5&quot;/&gt;&lt;property id=&quot;20300&quot; value=&quot;Slide 35&quot;/&gt;&lt;property id=&quot;20303&quot; value=&quot;Jerry Mahun&quot;/&gt;&lt;property id=&quot;20307&quot; value=&quot;260&quot;/&gt;&lt;property id=&quot;20309&quot; value=&quot;10065&quot;/&gt;&lt;/object&gt;&lt;object type=&quot;3&quot; unique_id=&quot;10014&quot;&gt;&lt;property id=&quot;20148&quot; value=&quot;5&quot;/&gt;&lt;property id=&quot;20300&quot; value=&quot;Slide 36&quot;/&gt;&lt;property id=&quot;20303&quot; value=&quot;Jerry Mahun&quot;/&gt;&lt;property id=&quot;20307&quot; value=&quot;289&quot;/&gt;&lt;property id=&quot;20309&quot; value=&quot;10065&quot;/&gt;&lt;/object&gt;&lt;object type=&quot;3&quot; unique_id=&quot;10015&quot;&gt;&lt;property id=&quot;20148&quot; value=&quot;5&quot;/&gt;&lt;property id=&quot;20300&quot; value=&quot;Slide 37&quot;/&gt;&lt;property id=&quot;20303&quot; value=&quot;Jerry Mahun&quot;/&gt;&lt;property id=&quot;20307&quot; value=&quot;291&quot;/&gt;&lt;property id=&quot;20309&quot; value=&quot;10065&quot;/&gt;&lt;/object&gt;&lt;object type=&quot;3&quot; unique_id=&quot;10016&quot;&gt;&lt;property id=&quot;20148&quot; value=&quot;5&quot;/&gt;&lt;property id=&quot;20300&quot; value=&quot;Slide 38&quot;/&gt;&lt;property id=&quot;20303&quot; value=&quot;Jerry Mahun&quot;/&gt;&lt;property id=&quot;20307&quot; value=&quot;261&quot;/&gt;&lt;property id=&quot;20309&quot; value=&quot;10065&quot;/&gt;&lt;/object&gt;&lt;object type=&quot;3&quot; unique_id=&quot;10060&quot;&gt;&lt;property id=&quot;20148&quot; value=&quot;5&quot;/&gt;&lt;property id=&quot;20300&quot; value=&quot;Slide 31&quot;/&gt;&lt;property id=&quot;20303&quot; value=&quot;Jerry Mahun&quot;/&gt;&lt;property id=&quot;20307&quot; value=&quot;292&quot;/&gt;&lt;property id=&quot;20309&quot; value=&quot;10065&quot;/&gt;&lt;/object&gt;&lt;object type=&quot;3&quot; unique_id=&quot;10506&quot;&gt;&lt;property id=&quot;20148&quot; value=&quot;5&quot;/&gt;&lt;property id=&quot;20300&quot; value=&quot;Slide 6&quot;/&gt;&lt;property id=&quot;20307&quot; value=&quot;293&quot;/&gt;&lt;property id=&quot;20309&quot; value=&quot;-1&quot;/&gt;&lt;/object&gt;&lt;object type=&quot;3&quot; unique_id=&quot;10507&quot;&gt;&lt;property id=&quot;20148&quot; value=&quot;5&quot;/&gt;&lt;property id=&quot;20300&quot; value=&quot;Slide 7&quot;/&gt;&lt;property id=&quot;20307&quot; value=&quot;297&quot;/&gt;&lt;property id=&quot;20309&quot; value=&quot;-1&quot;/&gt;&lt;/object&gt;&lt;object type=&quot;3&quot; unique_id=&quot;10508&quot;&gt;&lt;property id=&quot;20148&quot; value=&quot;5&quot;/&gt;&lt;property id=&quot;20300&quot; value=&quot;Slide 8&quot;/&gt;&lt;property id=&quot;20307&quot; value=&quot;299&quot;/&gt;&lt;property id=&quot;20309&quot; value=&quot;-1&quot;/&gt;&lt;/object&gt;&lt;object type=&quot;3&quot; unique_id=&quot;10509&quot;&gt;&lt;property id=&quot;20148&quot; value=&quot;5&quot;/&gt;&lt;property id=&quot;20300&quot; value=&quot;Slide 9&quot;/&gt;&lt;property id=&quot;20307&quot; value=&quot;300&quot;/&gt;&lt;property id=&quot;20309&quot; value=&quot;-1&quot;/&gt;&lt;/object&gt;&lt;object type=&quot;3&quot; unique_id=&quot;10510&quot;&gt;&lt;property id=&quot;20148&quot; value=&quot;5&quot;/&gt;&lt;property id=&quot;20300&quot; value=&quot;Slide 10&quot;/&gt;&lt;property id=&quot;20307&quot; value=&quot;298&quot;/&gt;&lt;property id=&quot;20309&quot; value=&quot;-1&quot;/&gt;&lt;/object&gt;&lt;object type=&quot;3&quot; unique_id=&quot;10511&quot;&gt;&lt;property id=&quot;20148&quot; value=&quot;5&quot;/&gt;&lt;property id=&quot;20300&quot; value=&quot;Slide 11&quot;/&gt;&lt;property id=&quot;20307&quot; value=&quot;294&quot;/&gt;&lt;property id=&quot;20309&quot; value=&quot;-1&quot;/&gt;&lt;/object&gt;&lt;object type=&quot;3&quot; unique_id=&quot;10512&quot;&gt;&lt;property id=&quot;20148&quot; value=&quot;5&quot;/&gt;&lt;property id=&quot;20300&quot; value=&quot;Slide 12&quot;/&gt;&lt;property id=&quot;20307&quot; value=&quot;302&quot;/&gt;&lt;property id=&quot;20309&quot; value=&quot;-1&quot;/&gt;&lt;/object&gt;&lt;object type=&quot;3&quot; unique_id=&quot;10513&quot;&gt;&lt;property id=&quot;20148&quot; value=&quot;5&quot;/&gt;&lt;property id=&quot;20300&quot; value=&quot;Slide 13&quot;/&gt;&lt;property id=&quot;20307&quot; value=&quot;301&quot;/&gt;&lt;property id=&quot;20309&quot; value=&quot;-1&quot;/&gt;&lt;/object&gt;&lt;object type=&quot;3&quot; unique_id=&quot;10514&quot;&gt;&lt;property id=&quot;20148&quot; value=&quot;5&quot;/&gt;&lt;property id=&quot;20300&quot; value=&quot;Slide 14&quot;/&gt;&lt;property id=&quot;20307&quot; value=&quot;304&quot;/&gt;&lt;property id=&quot;20309&quot; value=&quot;-1&quot;/&gt;&lt;/object&gt;&lt;object type=&quot;3&quot; unique_id=&quot;10515&quot;&gt;&lt;property id=&quot;20148&quot; value=&quot;5&quot;/&gt;&lt;property id=&quot;20300&quot; value=&quot;Slide 15&quot;/&gt;&lt;property id=&quot;20307&quot; value=&quot;305&quot;/&gt;&lt;property id=&quot;20309&quot; value=&quot;-1&quot;/&gt;&lt;/object&gt;&lt;object type=&quot;3&quot; unique_id=&quot;10516&quot;&gt;&lt;property id=&quot;20148&quot; value=&quot;5&quot;/&gt;&lt;property id=&quot;20300&quot; value=&quot;Slide 16&quot;/&gt;&lt;property id=&quot;20307&quot; value=&quot;295&quot;/&gt;&lt;property id=&quot;20309&quot; value=&quot;-1&quot;/&gt;&lt;/object&gt;&lt;object type=&quot;3&quot; unique_id=&quot;10517&quot;&gt;&lt;property id=&quot;20148&quot; value=&quot;5&quot;/&gt;&lt;property id=&quot;20300&quot; value=&quot;Slide 17&quot;/&gt;&lt;property id=&quot;20307&quot; value=&quot;306&quot;/&gt;&lt;property id=&quot;20309&quot; value=&quot;-1&quot;/&gt;&lt;/object&gt;&lt;object type=&quot;3&quot; unique_id=&quot;10518&quot;&gt;&lt;property id=&quot;20148&quot; value=&quot;5&quot;/&gt;&lt;property id=&quot;20300&quot; value=&quot;Slide 18&quot;/&gt;&lt;property id=&quot;20307&quot; value=&quot;307&quot;/&gt;&lt;property id=&quot;20309&quot; value=&quot;-1&quot;/&gt;&lt;/object&gt;&lt;object type=&quot;3&quot; unique_id=&quot;10519&quot;&gt;&lt;property id=&quot;20148&quot; value=&quot;5&quot;/&gt;&lt;property id=&quot;20300&quot; value=&quot;Slide 19&quot;/&gt;&lt;property id=&quot;20307&quot; value=&quot;308&quot;/&gt;&lt;property id=&quot;20309&quot; value=&quot;-1&quot;/&gt;&lt;/object&gt;&lt;object type=&quot;3&quot; unique_id=&quot;10520&quot;&gt;&lt;property id=&quot;20148&quot; value=&quot;5&quot;/&gt;&lt;property id=&quot;20300&quot; value=&quot;Slide 22&quot;/&gt;&lt;property id=&quot;20307&quot; value=&quot;296&quot;/&gt;&lt;property id=&quot;20309&quot; value=&quot;-1&quot;/&gt;&lt;/object&gt;&lt;object type=&quot;3&quot; unique_id=&quot;10521&quot;&gt;&lt;property id=&quot;20148&quot; value=&quot;5&quot;/&gt;&lt;property id=&quot;20300&quot; value=&quot;Slide 23&quot;/&gt;&lt;property id=&quot;20307&quot; value=&quot;309&quot;/&gt;&lt;property id=&quot;20309&quot; value=&quot;-1&quot;/&gt;&lt;/object&gt;&lt;object type=&quot;3&quot; unique_id=&quot;10522&quot;&gt;&lt;property id=&quot;20148&quot; value=&quot;5&quot;/&gt;&lt;property id=&quot;20300&quot; value=&quot;Slide 24&quot;/&gt;&lt;property id=&quot;20307&quot; value=&quot;310&quot;/&gt;&lt;property id=&quot;20309&quot; value=&quot;-1&quot;/&gt;&lt;/object&gt;&lt;object type=&quot;3&quot; unique_id=&quot;10523&quot;&gt;&lt;property id=&quot;20148&quot; value=&quot;5&quot;/&gt;&lt;property id=&quot;20300&quot; value=&quot;Slide 25&quot;/&gt;&lt;property id=&quot;20307&quot; value=&quot;311&quot;/&gt;&lt;property id=&quot;20309&quot; value=&quot;-1&quot;/&gt;&lt;/object&gt;&lt;object type=&quot;3&quot; unique_id=&quot;10819&quot;&gt;&lt;property id=&quot;20148&quot; value=&quot;5&quot;/&gt;&lt;property id=&quot;20300&quot; value=&quot;Slide 20&quot;/&gt;&lt;property id=&quot;20307&quot; value=&quot;312&quot;/&gt;&lt;property id=&quot;20309&quot; value=&quot;-1&quot;/&gt;&lt;/object&gt;&lt;object type=&quot;3&quot; unique_id=&quot;10952&quot;&gt;&lt;property id=&quot;20148&quot; value=&quot;5&quot;/&gt;&lt;property id=&quot;20300&quot; value=&quot;Slide 1 - &amp;quot;Coordinate Geometry&amp;#x0D;&amp;#x0A;COGO&amp;quot;&quot;/&gt;&lt;property id=&quot;20307&quot; value=&quot;313&quot;/&gt;&lt;property id=&quot;20309&quot; value=&quot;-1&quot;/&gt;&lt;/object&gt;&lt;object type=&quot;3&quot; unique_id=&quot;10953&quot;&gt;&lt;property id=&quot;20148&quot; value=&quot;5&quot;/&gt;&lt;property id=&quot;20300&quot; value=&quot;Slide 2&quot;/&gt;&lt;property id=&quot;20307&quot; value=&quot;314&quot;/&gt;&lt;property id=&quot;20309&quot; value=&quot;-1&quot;/&gt;&lt;/object&gt;&lt;object type=&quot;3&quot; unique_id=&quot;10954&quot;&gt;&lt;property id=&quot;20148&quot; value=&quot;5&quot;/&gt;&lt;property id=&quot;20300&quot; value=&quot;Slide 3&quot;/&gt;&lt;property id=&quot;20307&quot; value=&quot;315&quot;/&gt;&lt;property id=&quot;20309&quot; value=&quot;-1&quot;/&gt;&lt;/object&gt;&lt;object type=&quot;3&quot; unique_id=&quot;11360&quot;&gt;&lt;property id=&quot;20148&quot; value=&quot;5&quot;/&gt;&lt;property id=&quot;20300&quot; value=&quot;Slide 4&quot;/&gt;&lt;property id=&quot;20307&quot; value=&quot;318&quot;/&gt;&lt;property id=&quot;20309&quot; value=&quot;-1&quot;/&gt;&lt;/object&gt;&lt;object type=&quot;3&quot; unique_id=&quot;11361&quot;&gt;&lt;property id=&quot;20148&quot; value=&quot;5&quot;/&gt;&lt;property id=&quot;20300&quot; value=&quot;Slide 39&quot;/&gt;&lt;property id=&quot;20307&quot; value=&quot;316&quot;/&gt;&lt;property id=&quot;20309&quot; value=&quot;-1&quot;/&gt;&lt;/object&gt;&lt;object type=&quot;3&quot; unique_id=&quot;11362&quot;&gt;&lt;property id=&quot;20148&quot; value=&quot;5&quot;/&gt;&lt;property id=&quot;20300&quot; value=&quot;Slide 40&quot;/&gt;&lt;property id=&quot;20307&quot; value=&quot;317&quot;/&gt;&lt;property id=&quot;20309&quot; value=&quot;-1&quot;/&gt;&lt;/object&gt;&lt;/object&gt;&lt;object type=&quot;8&quot; unique_id=&quot;10042&quot;&gt;&lt;/object&gt;&lt;object type=&quot;10&quot; unique_id=&quot;10062&quot;&gt;&lt;object type=&quot;11&quot; unique_id=&quot;10063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0529&quot;&gt;&lt;/object&gt;&lt;/object&gt;&lt;object type=&quot;4&quot; unique_id=&quot;10064&quot;&gt;&lt;object type=&quot;5&quot; unique_id=&quot;10065&quot;&gt;&lt;property id=&quot;20149&quot; value=&quot;Jerry Mahun&quot;/&gt;&lt;property id=&quot;20150&quot; value=&quot;Samurai Surveyor&quot;/&gt;&lt;property id=&quot;20151&quot; value=&quot;Surveyor.jpg&quot;/&gt;&lt;property id=&quot;20153&quot; value=&quot;gmahun@matcmdison.edu&quot;/&gt;&lt;property id=&quot;20159&quot; value=&quot;tryzub.jpg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830B1E4-933A-4347-B22C-8641CABC1B0C}"/>
  <p:tag name="PRESENTER_SHAPEINFO" val="&lt;ThreeDShapeInfo&gt;&lt;uuid val=&quot;{27CE0E3F-B7B5-4322-9247-1AC190587170}&quot;/&gt;&lt;isInvalidForFieldText val=&quot;0&quot;/&gt;&lt;Image&gt;&lt;filename val=&quot;C:\Users\jmahun\AppData\Local\Temp\PR\data\asimages\{27CE0E3F-B7B5-4322-9247-1AC190587170}_37.png&quot;/&gt;&lt;left val=&quot;98&quot;/&gt;&lt;top val=&quot;144&quot;/&gt;&lt;width val=&quot;204&quot;/&gt;&lt;height val=&quot;185&quot;/&gt;&lt;hasText val=&quot;1&quot;/&gt;&lt;/Image&gt;&lt;/ThreeDShapeInfo&gt;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987AD90-54C6-426F-B381-E296208B4E87}"/>
  <p:tag name="PRESENTER_SHAPEINFO" val="&lt;ThreeDShapeInfo&gt;&lt;uuid val=&quot;{035FEBD8-DB0A-49AA-A72C-4876A1375058}&quot;/&gt;&lt;isInvalidForFieldText val=&quot;0&quot;/&gt;&lt;Image&gt;&lt;filename val=&quot;C:\Users\jmahun\AppData\Local\Temp\PR\data\asimages\{035FEBD8-DB0A-49AA-A72C-4876A1375058}_37.png&quot;/&gt;&lt;left val=&quot;345&quot;/&gt;&lt;top val=&quot;241&quot;/&gt;&lt;width val=&quot;211&quot;/&gt;&lt;height val=&quot;73&quot;/&gt;&lt;hasText val=&quot;1&quot;/&gt;&lt;/Image&gt;&lt;/ThreeDShapeInfo&gt;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DD5EF3C-2FD0-4A83-8E87-E5E18C20D039}"/>
  <p:tag name="PRESENTER_SHAPEINFO" val="&lt;ThreeDShapeInfo&gt;&lt;uuid val=&quot;{09916822-CCE5-4166-86F4-469364EAC308}&quot;/&gt;&lt;isInvalidForFieldText val=&quot;0&quot;/&gt;&lt;Image&gt;&lt;filename val=&quot;C:\Users\jmahun\AppData\Local\Temp\PR\data\asimages\{09916822-CCE5-4166-86F4-469364EAC308}_38.png&quot;/&gt;&lt;left val=&quot;179&quot;/&gt;&lt;top val=&quot;330&quot;/&gt;&lt;width val=&quot;348&quot;/&gt;&lt;height val=&quot;98&quot;/&gt;&lt;hasText val=&quot;1&quot;/&gt;&lt;/Image&gt;&lt;/ThreeDShapeInfo&gt;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1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1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8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8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1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8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4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1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38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21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7&quot;/&gt;&lt;lineCharCount val=&quot;14&quot;/&gt;&lt;lineCharCount val=&quot;32&quot;/&gt;&lt;lineCharCount val=&quot;25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21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7&quot;/&gt;&lt;lineCharCount val=&quot;14&quot;/&gt;&lt;lineCharCount val=&quot;32&quot;/&gt;&lt;lineCharCount val=&quot;2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21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7&quot;/&gt;&lt;lineCharCount val=&quot;14&quot;/&gt;&lt;lineCharCount val=&quot;32&quot;/&gt;&lt;lineCharCount val=&quot;25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21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B40DEF4-23A7-4274-9036-85DDE6374FD3}"/>
  <p:tag name="PRESENTER_SHAPEINFO" val="&lt;ThreeDShapeInfo&gt;&lt;uuid val=&quot;{C7E813B1-1BA5-4894-8B4E-77D88BA33862}&quot;/&gt;&lt;isInvalidForFieldText val=&quot;0&quot;/&gt;&lt;Image&gt;&lt;filename val=&quot;C:\Users\jmahun\AppData\Local\Temp\PR\data\asimages\{C7E813B1-1BA5-4894-8B4E-77D88BA33862}_29.png&quot;/&gt;&lt;left val=&quot;168&quot;/&gt;&lt;top val=&quot;233&quot;/&gt;&lt;width val=&quot;200&quot;/&gt;&lt;height val=&quot;135&quot;/&gt;&lt;hasText val=&quot;1&quot;/&gt;&lt;/Image&gt;&lt;/ThreeDShapeInfo&gt;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96CF330-9FD1-4682-B278-438F48AAE552}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96CF330-9FD1-4682-B278-438F48AAE552}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96CF330-9FD1-4682-B278-438F48AAE552}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B0E658-CBB2-4E9E-88AC-4F5CD82D0270}"/>
  <p:tag name="PRESENTER_SHAPEINFO" val="&lt;ThreeDShapeInfo&gt;&lt;uuid val=&quot;{83146962-929C-4C68-AAAB-38D82E01A1AB}&quot;/&gt;&lt;isInvalidForFieldText val=&quot;0&quot;/&gt;&lt;Image&gt;&lt;filename val=&quot;C:\Users\jmahun\AppData\Local\Temp\PR\data\asimages\{83146962-929C-4C68-AAAB-38D82E01A1AB}_32.png&quot;/&gt;&lt;left val=&quot;106&quot;/&gt;&lt;top val=&quot;234&quot;/&gt;&lt;width val=&quot;140&quot;/&gt;&lt;height val=&quot;62&quot;/&gt;&lt;hasText val=&quot;1&quot;/&gt;&lt;/Image&gt;&lt;/ThreeDShapeInfo&gt;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AD93E8B-5F6C-4ACB-A6DB-1B802443E522}"/>
  <p:tag name="PRESENTER_SHAPEINFO" val="&lt;ThreeDShapeInfo&gt;&lt;uuid val=&quot;{25775B8D-07B5-4E06-972B-39B30B668AAF}&quot;/&gt;&lt;isInvalidForFieldText val=&quot;0&quot;/&gt;&lt;Image&gt;&lt;filename val=&quot;C:\Users\jmahun\AppData\Local\Temp\PR\data\asimages\{25775B8D-07B5-4E06-972B-39B30B668AAF}_33.png&quot;/&gt;&lt;left val=&quot;106&quot;/&gt;&lt;top val=&quot;234&quot;/&gt;&lt;width val=&quot;141&quot;/&gt;&lt;height val=&quot;62&quot;/&gt;&lt;hasText val=&quot;1&quot;/&gt;&lt;/Image&gt;&lt;/ThreeDShapeInfo&gt;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12FCBF7-C647-4AC8-ACE9-F226EE062834}"/>
  <p:tag name="PRESENTER_SHAPEINFO" val="&lt;ThreeDShapeInfo&gt;&lt;uuid val=&quot;{D2A9B985-4EF9-4EA8-BB34-78E4353A2ED4}&quot;/&gt;&lt;isInvalidForFieldText val=&quot;0&quot;/&gt;&lt;Image&gt;&lt;filename val=&quot;C:\Users\jmahun\AppData\Local\Temp\PR\data\asimages\{D2A9B985-4EF9-4EA8-BB34-78E4353A2ED4}_34.png&quot;/&gt;&lt;left val=&quot;113&quot;/&gt;&lt;top val=&quot;203&quot;/&gt;&lt;width val=&quot;206&quot;/&gt;&lt;height val=&quot;102&quot;/&gt;&lt;hasText val=&quot;1&quot;/&gt;&lt;/Image&gt;&lt;/ThreeDShapeInfo&gt;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4C3E12D-5CB2-4151-AB30-F0823B2D059F}"/>
  <p:tag name="PRESENTER_SHAPEINFO" val="&lt;ThreeDShapeInfo&gt;&lt;uuid val=&quot;{9D1E79A8-1587-4F2F-840B-2E6A5028686C}&quot;/&gt;&lt;isInvalidForFieldText val=&quot;0&quot;/&gt;&lt;Image&gt;&lt;filename val=&quot;C:\Users\jmahun\AppData\Local\Temp\PR\data\asimages\{9D1E79A8-1587-4F2F-840B-2E6A5028686C}_34.png&quot;/&gt;&lt;left val=&quot;113&quot;/&gt;&lt;top val=&quot;365&quot;/&gt;&lt;width val=&quot;128&quot;/&gt;&lt;height val=&quot;47&quot;/&gt;&lt;hasText val=&quot;1&quot;/&gt;&lt;/Image&gt;&lt;/ThreeDShapeInfo&gt;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12FCBF7-C647-4AC8-ACE9-F226EE062834}"/>
  <p:tag name="PRESENTER_SHAPEINFO" val="&lt;ThreeDShapeInfo&gt;&lt;uuid val=&quot;{D2A9B985-4EF9-4EA8-BB34-78E4353A2ED4}&quot;/&gt;&lt;isInvalidForFieldText val=&quot;0&quot;/&gt;&lt;Image&gt;&lt;filename val=&quot;C:\Users\jmahun\AppData\Local\Temp\PR\data\asimages\{D2A9B985-4EF9-4EA8-BB34-78E4353A2ED4}_34.png&quot;/&gt;&lt;left val=&quot;113&quot;/&gt;&lt;top val=&quot;203&quot;/&gt;&lt;width val=&quot;206&quot;/&gt;&lt;height val=&quot;10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96CF330-9FD1-4682-B278-438F48AAE552}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4C3E12D-5CB2-4151-AB30-F0823B2D059F}"/>
  <p:tag name="PRESENTER_SHAPEINFO" val="&lt;ThreeDShapeInfo&gt;&lt;uuid val=&quot;{9D1E79A8-1587-4F2F-840B-2E6A5028686C}&quot;/&gt;&lt;isInvalidForFieldText val=&quot;0&quot;/&gt;&lt;Image&gt;&lt;filename val=&quot;C:\Users\jmahun\AppData\Local\Temp\PR\data\asimages\{9D1E79A8-1587-4F2F-840B-2E6A5028686C}_34.png&quot;/&gt;&lt;left val=&quot;113&quot;/&gt;&lt;top val=&quot;365&quot;/&gt;&lt;width val=&quot;128&quot;/&gt;&lt;height val=&quot;47&quot;/&gt;&lt;hasText val=&quot;1&quot;/&gt;&lt;/Image&gt;&lt;/ThreeDShapeInfo&gt;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8&quot;/&gt;&lt;lineCharCount val=&quot;42&quot;/&gt;&lt;lineCharCount val=&quot;48&quot;/&gt;&lt;lineCharCount val=&quot;20&quot;/&gt;&lt;/TableIndex&gt;&lt;/ShapeTextInfo&gt;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96CF330-9FD1-4682-B278-438F48AAE552}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2362</TotalTime>
  <Words>3282</Words>
  <Application>Microsoft Office PowerPoint</Application>
  <PresentationFormat>On-screen Show (4:3)</PresentationFormat>
  <Paragraphs>1010</Paragraphs>
  <Slides>57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Calibri Light</vt:lpstr>
      <vt:lpstr>Franklin Gothic Book</vt:lpstr>
      <vt:lpstr>Arial</vt:lpstr>
      <vt:lpstr>Calibri</vt:lpstr>
      <vt:lpstr>GreekC</vt:lpstr>
      <vt:lpstr>Times New Roman</vt:lpstr>
      <vt:lpstr>Mathcad UniMath Prime</vt:lpstr>
      <vt:lpstr>WP Greek Helve</vt:lpstr>
      <vt:lpstr>Century Gothic</vt:lpstr>
      <vt:lpstr>Office Theme</vt:lpstr>
      <vt:lpstr>Equation</vt:lpstr>
      <vt:lpstr>QuickCAD Drawing</vt:lpstr>
      <vt:lpstr>Coordinate Geometry COGO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Madison Area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G.Willis</dc:creator>
  <cp:lastModifiedBy>Jerry</cp:lastModifiedBy>
  <cp:revision>150</cp:revision>
  <dcterms:created xsi:type="dcterms:W3CDTF">2002-12-09T15:35:32Z</dcterms:created>
  <dcterms:modified xsi:type="dcterms:W3CDTF">2021-07-12T23:51:32Z</dcterms:modified>
</cp:coreProperties>
</file>